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8288000" cy="10287000"/>
  <p:notesSz cx="6858000" cy="9144000"/>
  <p:embeddedFontLst>
    <p:embeddedFont>
      <p:font typeface="Open Sans Bold" panose="020B0604020202020204" charset="0"/>
      <p:regular r:id="rId22"/>
    </p:embeddedFont>
    <p:embeddedFont>
      <p:font typeface="Open Sans Medium" panose="020B0604020202020204" charset="0"/>
      <p:regular r:id="rId23"/>
    </p:embeddedFont>
    <p:embeddedFont>
      <p:font typeface="Open Sans Medium Italics" panose="020B0604020202020204" charset="0"/>
      <p:regular r:id="rId24"/>
    </p:embeddedFont>
    <p:embeddedFont>
      <p:font typeface="Playpen Sans" panose="020B0604020202020204" charset="0"/>
      <p:regular r:id="rId25"/>
    </p:embeddedFont>
    <p:embeddedFont>
      <p:font typeface="Playpen Sans Medium" panose="020B0604020202020204" charset="0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754" y="1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EB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84525" y="646138"/>
            <a:ext cx="20212861" cy="8994723"/>
          </a:xfrm>
          <a:custGeom>
            <a:avLst/>
            <a:gdLst/>
            <a:ahLst/>
            <a:cxnLst/>
            <a:rect l="l" t="t" r="r" b="b"/>
            <a:pathLst>
              <a:path w="20212861" h="8994723">
                <a:moveTo>
                  <a:pt x="0" y="0"/>
                </a:moveTo>
                <a:lnTo>
                  <a:pt x="20212861" y="0"/>
                </a:lnTo>
                <a:lnTo>
                  <a:pt x="20212861" y="8994724"/>
                </a:lnTo>
                <a:lnTo>
                  <a:pt x="0" y="89947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03673" y="1001678"/>
            <a:ext cx="16080654" cy="8256622"/>
            <a:chOff x="0" y="0"/>
            <a:chExt cx="10768189" cy="55289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768188" cy="5528933"/>
            </a:xfrm>
            <a:custGeom>
              <a:avLst/>
              <a:gdLst/>
              <a:ahLst/>
              <a:cxnLst/>
              <a:rect l="l" t="t" r="r" b="b"/>
              <a:pathLst>
                <a:path w="10768188" h="5528933">
                  <a:moveTo>
                    <a:pt x="0" y="0"/>
                  </a:moveTo>
                  <a:lnTo>
                    <a:pt x="10768188" y="0"/>
                  </a:lnTo>
                  <a:lnTo>
                    <a:pt x="10768188" y="5528933"/>
                  </a:lnTo>
                  <a:lnTo>
                    <a:pt x="0" y="55289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0768189" cy="5538458"/>
            </a:xfrm>
            <a:prstGeom prst="rect">
              <a:avLst/>
            </a:prstGeom>
          </p:spPr>
          <p:txBody>
            <a:bodyPr lIns="27187" tIns="27187" rIns="27187" bIns="27187" rtlCol="0" anchor="ctr"/>
            <a:lstStyle/>
            <a:p>
              <a:pPr algn="ctr">
                <a:lnSpc>
                  <a:spcPts val="741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03673" y="1001678"/>
            <a:ext cx="16080654" cy="8283643"/>
            <a:chOff x="0" y="0"/>
            <a:chExt cx="21440871" cy="11044857"/>
          </a:xfrm>
        </p:grpSpPr>
        <p:sp>
          <p:nvSpPr>
            <p:cNvPr id="7" name="Freeform 7"/>
            <p:cNvSpPr/>
            <p:nvPr/>
          </p:nvSpPr>
          <p:spPr>
            <a:xfrm rot="-5400000">
              <a:off x="2227466" y="-2227466"/>
              <a:ext cx="11040482" cy="15495413"/>
            </a:xfrm>
            <a:custGeom>
              <a:avLst/>
              <a:gdLst/>
              <a:ahLst/>
              <a:cxnLst/>
              <a:rect l="l" t="t" r="r" b="b"/>
              <a:pathLst>
                <a:path w="11040482" h="15495413">
                  <a:moveTo>
                    <a:pt x="0" y="0"/>
                  </a:moveTo>
                  <a:lnTo>
                    <a:pt x="11040482" y="0"/>
                  </a:lnTo>
                  <a:lnTo>
                    <a:pt x="11040482" y="15495414"/>
                  </a:lnTo>
                  <a:lnTo>
                    <a:pt x="0" y="15495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 rot="-5400000">
              <a:off x="12932874" y="2536860"/>
              <a:ext cx="11044857" cy="5971137"/>
            </a:xfrm>
            <a:custGeom>
              <a:avLst/>
              <a:gdLst/>
              <a:ahLst/>
              <a:cxnLst/>
              <a:rect l="l" t="t" r="r" b="b"/>
              <a:pathLst>
                <a:path w="11044857" h="5971137">
                  <a:moveTo>
                    <a:pt x="0" y="0"/>
                  </a:moveTo>
                  <a:lnTo>
                    <a:pt x="11044858" y="0"/>
                  </a:lnTo>
                  <a:lnTo>
                    <a:pt x="11044858" y="5971137"/>
                  </a:lnTo>
                  <a:lnTo>
                    <a:pt x="0" y="59711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t="-159608"/>
              </a:stretch>
            </a:blipFill>
          </p:spPr>
        </p:sp>
      </p:grpSp>
      <p:sp>
        <p:nvSpPr>
          <p:cNvPr id="9" name="TextBox 9"/>
          <p:cNvSpPr txBox="1"/>
          <p:nvPr/>
        </p:nvSpPr>
        <p:spPr>
          <a:xfrm>
            <a:off x="914400" y="4028488"/>
            <a:ext cx="17373600" cy="3081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319"/>
              </a:lnSpc>
            </a:pPr>
            <a:r>
              <a:rPr lang="en-US" sz="8799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 PROJET D’ÉCOLE</a:t>
            </a:r>
          </a:p>
          <a:p>
            <a:pPr algn="ctr">
              <a:lnSpc>
                <a:spcPts val="12319"/>
              </a:lnSpc>
            </a:pPr>
            <a:r>
              <a:rPr lang="en-US" sz="8799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2026/2029</a:t>
            </a:r>
          </a:p>
        </p:txBody>
      </p:sp>
      <p:sp>
        <p:nvSpPr>
          <p:cNvPr id="10" name="Freeform 10"/>
          <p:cNvSpPr/>
          <p:nvPr/>
        </p:nvSpPr>
        <p:spPr>
          <a:xfrm rot="-1337705">
            <a:off x="15081896" y="3828291"/>
            <a:ext cx="3198600" cy="4102961"/>
          </a:xfrm>
          <a:custGeom>
            <a:avLst/>
            <a:gdLst/>
            <a:ahLst/>
            <a:cxnLst/>
            <a:rect l="l" t="t" r="r" b="b"/>
            <a:pathLst>
              <a:path w="3198600" h="4102961">
                <a:moveTo>
                  <a:pt x="0" y="0"/>
                </a:moveTo>
                <a:lnTo>
                  <a:pt x="3198600" y="0"/>
                </a:lnTo>
                <a:lnTo>
                  <a:pt x="3198600" y="4102961"/>
                </a:lnTo>
                <a:lnTo>
                  <a:pt x="0" y="410296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1194693">
            <a:off x="13877421" y="712028"/>
            <a:ext cx="1525190" cy="1900548"/>
          </a:xfrm>
          <a:custGeom>
            <a:avLst/>
            <a:gdLst/>
            <a:ahLst/>
            <a:cxnLst/>
            <a:rect l="l" t="t" r="r" b="b"/>
            <a:pathLst>
              <a:path w="1525190" h="1900548">
                <a:moveTo>
                  <a:pt x="0" y="0"/>
                </a:moveTo>
                <a:lnTo>
                  <a:pt x="1525189" y="0"/>
                </a:lnTo>
                <a:lnTo>
                  <a:pt x="1525189" y="1900548"/>
                </a:lnTo>
                <a:lnTo>
                  <a:pt x="0" y="19005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1178722">
            <a:off x="-107830" y="2083972"/>
            <a:ext cx="4205757" cy="3022888"/>
          </a:xfrm>
          <a:custGeom>
            <a:avLst/>
            <a:gdLst/>
            <a:ahLst/>
            <a:cxnLst/>
            <a:rect l="l" t="t" r="r" b="b"/>
            <a:pathLst>
              <a:path w="4205757" h="3022888">
                <a:moveTo>
                  <a:pt x="0" y="0"/>
                </a:moveTo>
                <a:lnTo>
                  <a:pt x="4205757" y="0"/>
                </a:lnTo>
                <a:lnTo>
                  <a:pt x="4205757" y="3022888"/>
                </a:lnTo>
                <a:lnTo>
                  <a:pt x="0" y="30228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flipH="1">
            <a:off x="-257198" y="6633688"/>
            <a:ext cx="3832422" cy="3501876"/>
          </a:xfrm>
          <a:custGeom>
            <a:avLst/>
            <a:gdLst/>
            <a:ahLst/>
            <a:cxnLst/>
            <a:rect l="l" t="t" r="r" b="b"/>
            <a:pathLst>
              <a:path w="3832422" h="3501876">
                <a:moveTo>
                  <a:pt x="3832422" y="0"/>
                </a:moveTo>
                <a:lnTo>
                  <a:pt x="0" y="0"/>
                </a:lnTo>
                <a:lnTo>
                  <a:pt x="0" y="3501876"/>
                </a:lnTo>
                <a:lnTo>
                  <a:pt x="3832422" y="3501876"/>
                </a:lnTo>
                <a:lnTo>
                  <a:pt x="383242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900471">
            <a:off x="15227592" y="4642"/>
            <a:ext cx="3450501" cy="3823270"/>
          </a:xfrm>
          <a:custGeom>
            <a:avLst/>
            <a:gdLst/>
            <a:ahLst/>
            <a:cxnLst/>
            <a:rect l="l" t="t" r="r" b="b"/>
            <a:pathLst>
              <a:path w="3450501" h="3823270">
                <a:moveTo>
                  <a:pt x="0" y="0"/>
                </a:moveTo>
                <a:lnTo>
                  <a:pt x="3450501" y="0"/>
                </a:lnTo>
                <a:lnTo>
                  <a:pt x="3450501" y="3823270"/>
                </a:lnTo>
                <a:lnTo>
                  <a:pt x="0" y="382327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3933172" y="8090144"/>
            <a:ext cx="1699962" cy="1915450"/>
          </a:xfrm>
          <a:custGeom>
            <a:avLst/>
            <a:gdLst/>
            <a:ahLst/>
            <a:cxnLst/>
            <a:rect l="l" t="t" r="r" b="b"/>
            <a:pathLst>
              <a:path w="1699962" h="1915450">
                <a:moveTo>
                  <a:pt x="0" y="0"/>
                </a:moveTo>
                <a:lnTo>
                  <a:pt x="1699962" y="0"/>
                </a:lnTo>
                <a:lnTo>
                  <a:pt x="1699962" y="1915451"/>
                </a:lnTo>
                <a:lnTo>
                  <a:pt x="0" y="19154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2187143">
            <a:off x="12726088" y="-80690"/>
            <a:ext cx="276338" cy="1973843"/>
          </a:xfrm>
          <a:custGeom>
            <a:avLst/>
            <a:gdLst/>
            <a:ahLst/>
            <a:cxnLst/>
            <a:rect l="l" t="t" r="r" b="b"/>
            <a:pathLst>
              <a:path w="276338" h="1973843">
                <a:moveTo>
                  <a:pt x="0" y="0"/>
                </a:moveTo>
                <a:lnTo>
                  <a:pt x="276338" y="0"/>
                </a:lnTo>
                <a:lnTo>
                  <a:pt x="276338" y="1973843"/>
                </a:lnTo>
                <a:lnTo>
                  <a:pt x="0" y="19738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10800000">
            <a:off x="14791419" y="8285950"/>
            <a:ext cx="1515036" cy="1640094"/>
          </a:xfrm>
          <a:custGeom>
            <a:avLst/>
            <a:gdLst/>
            <a:ahLst/>
            <a:cxnLst/>
            <a:rect l="l" t="t" r="r" b="b"/>
            <a:pathLst>
              <a:path w="1515036" h="1640094">
                <a:moveTo>
                  <a:pt x="0" y="0"/>
                </a:moveTo>
                <a:lnTo>
                  <a:pt x="1515036" y="0"/>
                </a:lnTo>
                <a:lnTo>
                  <a:pt x="1515036" y="1640094"/>
                </a:lnTo>
                <a:lnTo>
                  <a:pt x="0" y="16400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flipH="1">
            <a:off x="2694424" y="332649"/>
            <a:ext cx="1612261" cy="1905183"/>
          </a:xfrm>
          <a:custGeom>
            <a:avLst/>
            <a:gdLst/>
            <a:ahLst/>
            <a:cxnLst/>
            <a:rect l="l" t="t" r="r" b="b"/>
            <a:pathLst>
              <a:path w="1612261" h="1905183">
                <a:moveTo>
                  <a:pt x="1612261" y="0"/>
                </a:moveTo>
                <a:lnTo>
                  <a:pt x="0" y="0"/>
                </a:lnTo>
                <a:lnTo>
                  <a:pt x="0" y="1905183"/>
                </a:lnTo>
                <a:lnTo>
                  <a:pt x="1612261" y="1905183"/>
                </a:lnTo>
                <a:lnTo>
                  <a:pt x="161226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EB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84525" y="646138"/>
            <a:ext cx="20212861" cy="8994723"/>
          </a:xfrm>
          <a:custGeom>
            <a:avLst/>
            <a:gdLst/>
            <a:ahLst/>
            <a:cxnLst/>
            <a:rect l="l" t="t" r="r" b="b"/>
            <a:pathLst>
              <a:path w="20212861" h="8994723">
                <a:moveTo>
                  <a:pt x="0" y="0"/>
                </a:moveTo>
                <a:lnTo>
                  <a:pt x="20212861" y="0"/>
                </a:lnTo>
                <a:lnTo>
                  <a:pt x="20212861" y="8994724"/>
                </a:lnTo>
                <a:lnTo>
                  <a:pt x="0" y="89947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1028700"/>
            <a:ext cx="18288000" cy="8229600"/>
            <a:chOff x="0" y="0"/>
            <a:chExt cx="12246308" cy="55108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246308" cy="5510838"/>
            </a:xfrm>
            <a:custGeom>
              <a:avLst/>
              <a:gdLst/>
              <a:ahLst/>
              <a:cxnLst/>
              <a:rect l="l" t="t" r="r" b="b"/>
              <a:pathLst>
                <a:path w="12246308" h="5510838">
                  <a:moveTo>
                    <a:pt x="0" y="0"/>
                  </a:moveTo>
                  <a:lnTo>
                    <a:pt x="12246308" y="0"/>
                  </a:lnTo>
                  <a:lnTo>
                    <a:pt x="12246308" y="5510838"/>
                  </a:lnTo>
                  <a:lnTo>
                    <a:pt x="0" y="551083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2246308" cy="5520363"/>
            </a:xfrm>
            <a:prstGeom prst="rect">
              <a:avLst/>
            </a:prstGeom>
          </p:spPr>
          <p:txBody>
            <a:bodyPr lIns="27187" tIns="27187" rIns="27187" bIns="27187" rtlCol="0" anchor="ctr"/>
            <a:lstStyle/>
            <a:p>
              <a:pPr algn="ctr">
                <a:lnSpc>
                  <a:spcPts val="741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2322762" y="1028700"/>
            <a:ext cx="23390587" cy="8224442"/>
            <a:chOff x="0" y="0"/>
            <a:chExt cx="31187449" cy="1096592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040482" cy="10965922"/>
            </a:xfrm>
            <a:custGeom>
              <a:avLst/>
              <a:gdLst/>
              <a:ahLst/>
              <a:cxnLst/>
              <a:rect l="l" t="t" r="r" b="b"/>
              <a:pathLst>
                <a:path w="11040482" h="10965922">
                  <a:moveTo>
                    <a:pt x="0" y="0"/>
                  </a:moveTo>
                  <a:lnTo>
                    <a:pt x="11040482" y="0"/>
                  </a:lnTo>
                  <a:lnTo>
                    <a:pt x="11040482" y="10965922"/>
                  </a:lnTo>
                  <a:lnTo>
                    <a:pt x="0" y="109659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41305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11031548" y="0"/>
              <a:ext cx="10077951" cy="10965922"/>
            </a:xfrm>
            <a:custGeom>
              <a:avLst/>
              <a:gdLst/>
              <a:ahLst/>
              <a:cxnLst/>
              <a:rect l="l" t="t" r="r" b="b"/>
              <a:pathLst>
                <a:path w="10077951" h="10965922">
                  <a:moveTo>
                    <a:pt x="0" y="0"/>
                  </a:moveTo>
                  <a:lnTo>
                    <a:pt x="10077951" y="0"/>
                  </a:lnTo>
                  <a:lnTo>
                    <a:pt x="10077951" y="10965922"/>
                  </a:lnTo>
                  <a:lnTo>
                    <a:pt x="0" y="109659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9550" b="-41305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21109499" y="0"/>
              <a:ext cx="10077951" cy="10965922"/>
            </a:xfrm>
            <a:custGeom>
              <a:avLst/>
              <a:gdLst/>
              <a:ahLst/>
              <a:cxnLst/>
              <a:rect l="l" t="t" r="r" b="b"/>
              <a:pathLst>
                <a:path w="10077951" h="10965922">
                  <a:moveTo>
                    <a:pt x="0" y="0"/>
                  </a:moveTo>
                  <a:lnTo>
                    <a:pt x="10077950" y="0"/>
                  </a:lnTo>
                  <a:lnTo>
                    <a:pt x="10077950" y="10965922"/>
                  </a:lnTo>
                  <a:lnTo>
                    <a:pt x="0" y="109659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9550" b="-41305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2646229" y="450793"/>
            <a:ext cx="13971931" cy="1482442"/>
            <a:chOff x="0" y="0"/>
            <a:chExt cx="8640341" cy="91675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640342" cy="916752"/>
            </a:xfrm>
            <a:custGeom>
              <a:avLst/>
              <a:gdLst/>
              <a:ahLst/>
              <a:cxnLst/>
              <a:rect l="l" t="t" r="r" b="b"/>
              <a:pathLst>
                <a:path w="8640342" h="916752">
                  <a:moveTo>
                    <a:pt x="11082" y="0"/>
                  </a:moveTo>
                  <a:lnTo>
                    <a:pt x="8629259" y="0"/>
                  </a:lnTo>
                  <a:cubicBezTo>
                    <a:pt x="8635380" y="0"/>
                    <a:pt x="8640342" y="4962"/>
                    <a:pt x="8640342" y="11082"/>
                  </a:cubicBezTo>
                  <a:lnTo>
                    <a:pt x="8640342" y="905670"/>
                  </a:lnTo>
                  <a:cubicBezTo>
                    <a:pt x="8640342" y="908610"/>
                    <a:pt x="8639174" y="911428"/>
                    <a:pt x="8637096" y="913507"/>
                  </a:cubicBezTo>
                  <a:cubicBezTo>
                    <a:pt x="8635017" y="915585"/>
                    <a:pt x="8632199" y="916752"/>
                    <a:pt x="8629259" y="916752"/>
                  </a:cubicBezTo>
                  <a:lnTo>
                    <a:pt x="11082" y="916752"/>
                  </a:lnTo>
                  <a:cubicBezTo>
                    <a:pt x="4962" y="916752"/>
                    <a:pt x="0" y="911791"/>
                    <a:pt x="0" y="905670"/>
                  </a:cubicBezTo>
                  <a:lnTo>
                    <a:pt x="0" y="11082"/>
                  </a:lnTo>
                  <a:cubicBezTo>
                    <a:pt x="0" y="8143"/>
                    <a:pt x="1168" y="5324"/>
                    <a:pt x="3246" y="3246"/>
                  </a:cubicBezTo>
                  <a:cubicBezTo>
                    <a:pt x="5324" y="1168"/>
                    <a:pt x="8143" y="0"/>
                    <a:pt x="11082" y="0"/>
                  </a:cubicBezTo>
                  <a:close/>
                </a:path>
              </a:pathLst>
            </a:custGeom>
            <a:solidFill>
              <a:srgbClr val="FCC2B0"/>
            </a:solidFill>
            <a:ln cap="sq">
              <a:noFill/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8640341" cy="935802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548468" y="2662063"/>
            <a:ext cx="4812000" cy="5589923"/>
            <a:chOff x="0" y="0"/>
            <a:chExt cx="2975775" cy="345684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975775" cy="3456848"/>
            </a:xfrm>
            <a:custGeom>
              <a:avLst/>
              <a:gdLst/>
              <a:ahLst/>
              <a:cxnLst/>
              <a:rect l="l" t="t" r="r" b="b"/>
              <a:pathLst>
                <a:path w="2975775" h="3456848">
                  <a:moveTo>
                    <a:pt x="32178" y="0"/>
                  </a:moveTo>
                  <a:lnTo>
                    <a:pt x="2943597" y="0"/>
                  </a:lnTo>
                  <a:cubicBezTo>
                    <a:pt x="2952131" y="0"/>
                    <a:pt x="2960316" y="3390"/>
                    <a:pt x="2966350" y="9425"/>
                  </a:cubicBezTo>
                  <a:cubicBezTo>
                    <a:pt x="2972385" y="15459"/>
                    <a:pt x="2975775" y="23644"/>
                    <a:pt x="2975775" y="32178"/>
                  </a:cubicBezTo>
                  <a:lnTo>
                    <a:pt x="2975775" y="3424671"/>
                  </a:lnTo>
                  <a:cubicBezTo>
                    <a:pt x="2975775" y="3433205"/>
                    <a:pt x="2972385" y="3441389"/>
                    <a:pt x="2966350" y="3447424"/>
                  </a:cubicBezTo>
                  <a:cubicBezTo>
                    <a:pt x="2960316" y="3453458"/>
                    <a:pt x="2952131" y="3456848"/>
                    <a:pt x="2943597" y="3456848"/>
                  </a:cubicBezTo>
                  <a:lnTo>
                    <a:pt x="32178" y="3456848"/>
                  </a:lnTo>
                  <a:cubicBezTo>
                    <a:pt x="23644" y="3456848"/>
                    <a:pt x="15459" y="3453458"/>
                    <a:pt x="9425" y="3447424"/>
                  </a:cubicBezTo>
                  <a:cubicBezTo>
                    <a:pt x="3390" y="3441389"/>
                    <a:pt x="0" y="3433205"/>
                    <a:pt x="0" y="3424671"/>
                  </a:cubicBezTo>
                  <a:lnTo>
                    <a:pt x="0" y="32178"/>
                  </a:lnTo>
                  <a:cubicBezTo>
                    <a:pt x="0" y="23644"/>
                    <a:pt x="3390" y="15459"/>
                    <a:pt x="9425" y="9425"/>
                  </a:cubicBezTo>
                  <a:cubicBezTo>
                    <a:pt x="15459" y="3390"/>
                    <a:pt x="23644" y="0"/>
                    <a:pt x="32178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2975775" cy="3475898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5740308" y="2662063"/>
            <a:ext cx="12156506" cy="5977857"/>
            <a:chOff x="0" y="0"/>
            <a:chExt cx="7517670" cy="369674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517670" cy="3696749"/>
            </a:xfrm>
            <a:custGeom>
              <a:avLst/>
              <a:gdLst/>
              <a:ahLst/>
              <a:cxnLst/>
              <a:rect l="l" t="t" r="r" b="b"/>
              <a:pathLst>
                <a:path w="7517670" h="3696749">
                  <a:moveTo>
                    <a:pt x="12737" y="0"/>
                  </a:moveTo>
                  <a:lnTo>
                    <a:pt x="7504933" y="0"/>
                  </a:lnTo>
                  <a:cubicBezTo>
                    <a:pt x="7511967" y="0"/>
                    <a:pt x="7517670" y="5703"/>
                    <a:pt x="7517670" y="12737"/>
                  </a:cubicBezTo>
                  <a:lnTo>
                    <a:pt x="7517670" y="3684012"/>
                  </a:lnTo>
                  <a:cubicBezTo>
                    <a:pt x="7517670" y="3691046"/>
                    <a:pt x="7511967" y="3696749"/>
                    <a:pt x="7504933" y="3696749"/>
                  </a:cubicBezTo>
                  <a:lnTo>
                    <a:pt x="12737" y="3696749"/>
                  </a:lnTo>
                  <a:cubicBezTo>
                    <a:pt x="5703" y="3696749"/>
                    <a:pt x="0" y="3691046"/>
                    <a:pt x="0" y="3684012"/>
                  </a:cubicBezTo>
                  <a:lnTo>
                    <a:pt x="0" y="12737"/>
                  </a:lnTo>
                  <a:cubicBezTo>
                    <a:pt x="0" y="5703"/>
                    <a:pt x="5703" y="0"/>
                    <a:pt x="12737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7517670" cy="3715799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1124251" y="2839903"/>
            <a:ext cx="3660434" cy="5234244"/>
          </a:xfrm>
          <a:custGeom>
            <a:avLst/>
            <a:gdLst/>
            <a:ahLst/>
            <a:cxnLst/>
            <a:rect l="l" t="t" r="r" b="b"/>
            <a:pathLst>
              <a:path w="3660434" h="5234244">
                <a:moveTo>
                  <a:pt x="0" y="0"/>
                </a:moveTo>
                <a:lnTo>
                  <a:pt x="3660434" y="0"/>
                </a:lnTo>
                <a:lnTo>
                  <a:pt x="3660434" y="5234244"/>
                </a:lnTo>
                <a:lnTo>
                  <a:pt x="0" y="52342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2646229" y="355543"/>
            <a:ext cx="13452605" cy="1597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40"/>
              </a:lnSpc>
            </a:pPr>
            <a:r>
              <a:rPr lang="en-US" sz="46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FAIRE GRANDIR FILLES ET GARÇONS DANS LE RESPECT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459733" y="2951804"/>
            <a:ext cx="10717657" cy="1099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FAVORISER L’ÉGALITÉ, LA CONFIANCE ET L’ÉPANOUISSEMENT DE CHACUN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868345" y="4275900"/>
            <a:ext cx="11900433" cy="2693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40"/>
              </a:lnSpc>
            </a:pPr>
            <a:r>
              <a:rPr lang="en-US" sz="3100" b="1" u="sng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Enjeux éducatifs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·Favoriser le respect mutuel entre filles et garçons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·Lutter contre les stéréotypes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·Encourager chacun à développer ses talents</a:t>
            </a:r>
          </a:p>
          <a:p>
            <a:pPr algn="l">
              <a:lnSpc>
                <a:spcPts val="4340"/>
              </a:lnSpc>
              <a:spcBef>
                <a:spcPct val="0"/>
              </a:spcBef>
            </a:pPr>
            <a:endParaRPr lang="en-US" sz="3100" b="1">
              <a:solidFill>
                <a:srgbClr val="000000"/>
              </a:solidFill>
              <a:latin typeface="Playpen Sans Medium"/>
              <a:ea typeface="Playpen Sans Medium"/>
              <a:cs typeface="Playpen Sans Medium"/>
              <a:sym typeface="Playpen Sans Medium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EB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84525" y="646138"/>
            <a:ext cx="20212861" cy="8994723"/>
          </a:xfrm>
          <a:custGeom>
            <a:avLst/>
            <a:gdLst/>
            <a:ahLst/>
            <a:cxnLst/>
            <a:rect l="l" t="t" r="r" b="b"/>
            <a:pathLst>
              <a:path w="20212861" h="8994723">
                <a:moveTo>
                  <a:pt x="0" y="0"/>
                </a:moveTo>
                <a:lnTo>
                  <a:pt x="20212861" y="0"/>
                </a:lnTo>
                <a:lnTo>
                  <a:pt x="20212861" y="8994724"/>
                </a:lnTo>
                <a:lnTo>
                  <a:pt x="0" y="89947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1028700"/>
            <a:ext cx="18288000" cy="8229600"/>
            <a:chOff x="0" y="0"/>
            <a:chExt cx="12246308" cy="55108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246308" cy="5510838"/>
            </a:xfrm>
            <a:custGeom>
              <a:avLst/>
              <a:gdLst/>
              <a:ahLst/>
              <a:cxnLst/>
              <a:rect l="l" t="t" r="r" b="b"/>
              <a:pathLst>
                <a:path w="12246308" h="5510838">
                  <a:moveTo>
                    <a:pt x="0" y="0"/>
                  </a:moveTo>
                  <a:lnTo>
                    <a:pt x="12246308" y="0"/>
                  </a:lnTo>
                  <a:lnTo>
                    <a:pt x="12246308" y="5510838"/>
                  </a:lnTo>
                  <a:lnTo>
                    <a:pt x="0" y="551083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2246308" cy="5520363"/>
            </a:xfrm>
            <a:prstGeom prst="rect">
              <a:avLst/>
            </a:prstGeom>
          </p:spPr>
          <p:txBody>
            <a:bodyPr lIns="27187" tIns="27187" rIns="27187" bIns="27187" rtlCol="0" anchor="ctr"/>
            <a:lstStyle/>
            <a:p>
              <a:pPr algn="ctr">
                <a:lnSpc>
                  <a:spcPts val="741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2322762" y="1028700"/>
            <a:ext cx="23390587" cy="8224442"/>
            <a:chOff x="0" y="0"/>
            <a:chExt cx="31187449" cy="1096592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040482" cy="10965922"/>
            </a:xfrm>
            <a:custGeom>
              <a:avLst/>
              <a:gdLst/>
              <a:ahLst/>
              <a:cxnLst/>
              <a:rect l="l" t="t" r="r" b="b"/>
              <a:pathLst>
                <a:path w="11040482" h="10965922">
                  <a:moveTo>
                    <a:pt x="0" y="0"/>
                  </a:moveTo>
                  <a:lnTo>
                    <a:pt x="11040482" y="0"/>
                  </a:lnTo>
                  <a:lnTo>
                    <a:pt x="11040482" y="10965922"/>
                  </a:lnTo>
                  <a:lnTo>
                    <a:pt x="0" y="109659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41305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11031548" y="0"/>
              <a:ext cx="10077951" cy="10965922"/>
            </a:xfrm>
            <a:custGeom>
              <a:avLst/>
              <a:gdLst/>
              <a:ahLst/>
              <a:cxnLst/>
              <a:rect l="l" t="t" r="r" b="b"/>
              <a:pathLst>
                <a:path w="10077951" h="10965922">
                  <a:moveTo>
                    <a:pt x="0" y="0"/>
                  </a:moveTo>
                  <a:lnTo>
                    <a:pt x="10077951" y="0"/>
                  </a:lnTo>
                  <a:lnTo>
                    <a:pt x="10077951" y="10965922"/>
                  </a:lnTo>
                  <a:lnTo>
                    <a:pt x="0" y="109659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9550" b="-41305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21109499" y="0"/>
              <a:ext cx="10077951" cy="10965922"/>
            </a:xfrm>
            <a:custGeom>
              <a:avLst/>
              <a:gdLst/>
              <a:ahLst/>
              <a:cxnLst/>
              <a:rect l="l" t="t" r="r" b="b"/>
              <a:pathLst>
                <a:path w="10077951" h="10965922">
                  <a:moveTo>
                    <a:pt x="0" y="0"/>
                  </a:moveTo>
                  <a:lnTo>
                    <a:pt x="10077950" y="0"/>
                  </a:lnTo>
                  <a:lnTo>
                    <a:pt x="10077950" y="10965922"/>
                  </a:lnTo>
                  <a:lnTo>
                    <a:pt x="0" y="109659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9550" b="-41305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2386566" y="223836"/>
            <a:ext cx="13971931" cy="1482442"/>
            <a:chOff x="0" y="0"/>
            <a:chExt cx="8640341" cy="91675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640342" cy="916752"/>
            </a:xfrm>
            <a:custGeom>
              <a:avLst/>
              <a:gdLst/>
              <a:ahLst/>
              <a:cxnLst/>
              <a:rect l="l" t="t" r="r" b="b"/>
              <a:pathLst>
                <a:path w="8640342" h="916752">
                  <a:moveTo>
                    <a:pt x="11082" y="0"/>
                  </a:moveTo>
                  <a:lnTo>
                    <a:pt x="8629259" y="0"/>
                  </a:lnTo>
                  <a:cubicBezTo>
                    <a:pt x="8635380" y="0"/>
                    <a:pt x="8640342" y="4962"/>
                    <a:pt x="8640342" y="11082"/>
                  </a:cubicBezTo>
                  <a:lnTo>
                    <a:pt x="8640342" y="905670"/>
                  </a:lnTo>
                  <a:cubicBezTo>
                    <a:pt x="8640342" y="908610"/>
                    <a:pt x="8639174" y="911428"/>
                    <a:pt x="8637096" y="913507"/>
                  </a:cubicBezTo>
                  <a:cubicBezTo>
                    <a:pt x="8635017" y="915585"/>
                    <a:pt x="8632199" y="916752"/>
                    <a:pt x="8629259" y="916752"/>
                  </a:cubicBezTo>
                  <a:lnTo>
                    <a:pt x="11082" y="916752"/>
                  </a:lnTo>
                  <a:cubicBezTo>
                    <a:pt x="4962" y="916752"/>
                    <a:pt x="0" y="911791"/>
                    <a:pt x="0" y="905670"/>
                  </a:cubicBezTo>
                  <a:lnTo>
                    <a:pt x="0" y="11082"/>
                  </a:lnTo>
                  <a:cubicBezTo>
                    <a:pt x="0" y="8143"/>
                    <a:pt x="1168" y="5324"/>
                    <a:pt x="3246" y="3246"/>
                  </a:cubicBezTo>
                  <a:cubicBezTo>
                    <a:pt x="5324" y="1168"/>
                    <a:pt x="8143" y="0"/>
                    <a:pt x="11082" y="0"/>
                  </a:cubicBezTo>
                  <a:close/>
                </a:path>
              </a:pathLst>
            </a:custGeom>
            <a:solidFill>
              <a:srgbClr val="FCC2B0"/>
            </a:solidFill>
            <a:ln cap="sq">
              <a:noFill/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8640341" cy="935802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620239" y="2779161"/>
            <a:ext cx="4812000" cy="5589923"/>
            <a:chOff x="0" y="0"/>
            <a:chExt cx="2975775" cy="345684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975775" cy="3456848"/>
            </a:xfrm>
            <a:custGeom>
              <a:avLst/>
              <a:gdLst/>
              <a:ahLst/>
              <a:cxnLst/>
              <a:rect l="l" t="t" r="r" b="b"/>
              <a:pathLst>
                <a:path w="2975775" h="3456848">
                  <a:moveTo>
                    <a:pt x="32178" y="0"/>
                  </a:moveTo>
                  <a:lnTo>
                    <a:pt x="2943597" y="0"/>
                  </a:lnTo>
                  <a:cubicBezTo>
                    <a:pt x="2952131" y="0"/>
                    <a:pt x="2960316" y="3390"/>
                    <a:pt x="2966350" y="9425"/>
                  </a:cubicBezTo>
                  <a:cubicBezTo>
                    <a:pt x="2972385" y="15459"/>
                    <a:pt x="2975775" y="23644"/>
                    <a:pt x="2975775" y="32178"/>
                  </a:cubicBezTo>
                  <a:lnTo>
                    <a:pt x="2975775" y="3424671"/>
                  </a:lnTo>
                  <a:cubicBezTo>
                    <a:pt x="2975775" y="3433205"/>
                    <a:pt x="2972385" y="3441389"/>
                    <a:pt x="2966350" y="3447424"/>
                  </a:cubicBezTo>
                  <a:cubicBezTo>
                    <a:pt x="2960316" y="3453458"/>
                    <a:pt x="2952131" y="3456848"/>
                    <a:pt x="2943597" y="3456848"/>
                  </a:cubicBezTo>
                  <a:lnTo>
                    <a:pt x="32178" y="3456848"/>
                  </a:lnTo>
                  <a:cubicBezTo>
                    <a:pt x="23644" y="3456848"/>
                    <a:pt x="15459" y="3453458"/>
                    <a:pt x="9425" y="3447424"/>
                  </a:cubicBezTo>
                  <a:cubicBezTo>
                    <a:pt x="3390" y="3441389"/>
                    <a:pt x="0" y="3433205"/>
                    <a:pt x="0" y="3424671"/>
                  </a:cubicBezTo>
                  <a:lnTo>
                    <a:pt x="0" y="32178"/>
                  </a:lnTo>
                  <a:cubicBezTo>
                    <a:pt x="0" y="23644"/>
                    <a:pt x="3390" y="15459"/>
                    <a:pt x="9425" y="9425"/>
                  </a:cubicBezTo>
                  <a:cubicBezTo>
                    <a:pt x="15459" y="3390"/>
                    <a:pt x="23644" y="0"/>
                    <a:pt x="32178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2975775" cy="3475898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5822218" y="2213387"/>
            <a:ext cx="12156506" cy="5977857"/>
            <a:chOff x="0" y="0"/>
            <a:chExt cx="7517670" cy="369674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517670" cy="3696749"/>
            </a:xfrm>
            <a:custGeom>
              <a:avLst/>
              <a:gdLst/>
              <a:ahLst/>
              <a:cxnLst/>
              <a:rect l="l" t="t" r="r" b="b"/>
              <a:pathLst>
                <a:path w="7517670" h="3696749">
                  <a:moveTo>
                    <a:pt x="12737" y="0"/>
                  </a:moveTo>
                  <a:lnTo>
                    <a:pt x="7504933" y="0"/>
                  </a:lnTo>
                  <a:cubicBezTo>
                    <a:pt x="7511967" y="0"/>
                    <a:pt x="7517670" y="5703"/>
                    <a:pt x="7517670" y="12737"/>
                  </a:cubicBezTo>
                  <a:lnTo>
                    <a:pt x="7517670" y="3684012"/>
                  </a:lnTo>
                  <a:cubicBezTo>
                    <a:pt x="7517670" y="3691046"/>
                    <a:pt x="7511967" y="3696749"/>
                    <a:pt x="7504933" y="3696749"/>
                  </a:cubicBezTo>
                  <a:lnTo>
                    <a:pt x="12737" y="3696749"/>
                  </a:lnTo>
                  <a:cubicBezTo>
                    <a:pt x="5703" y="3696749"/>
                    <a:pt x="0" y="3691046"/>
                    <a:pt x="0" y="3684012"/>
                  </a:cubicBezTo>
                  <a:lnTo>
                    <a:pt x="0" y="12737"/>
                  </a:lnTo>
                  <a:cubicBezTo>
                    <a:pt x="0" y="5703"/>
                    <a:pt x="5703" y="0"/>
                    <a:pt x="12737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7517670" cy="3715799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1196022" y="2957001"/>
            <a:ext cx="3660434" cy="5234244"/>
          </a:xfrm>
          <a:custGeom>
            <a:avLst/>
            <a:gdLst/>
            <a:ahLst/>
            <a:cxnLst/>
            <a:rect l="l" t="t" r="r" b="b"/>
            <a:pathLst>
              <a:path w="3660434" h="5234244">
                <a:moveTo>
                  <a:pt x="0" y="0"/>
                </a:moveTo>
                <a:lnTo>
                  <a:pt x="3660434" y="0"/>
                </a:lnTo>
                <a:lnTo>
                  <a:pt x="3660434" y="5234243"/>
                </a:lnTo>
                <a:lnTo>
                  <a:pt x="0" y="523424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2646229" y="523414"/>
            <a:ext cx="13452605" cy="788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40"/>
              </a:lnSpc>
            </a:pPr>
            <a:r>
              <a:rPr lang="en-US" sz="46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DANS NOTRE ÉCOLE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541643" y="2491853"/>
            <a:ext cx="10717657" cy="1099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FAVORISER L’ÉGALITÉ, LA CONFIANCE ET L’ÉPANOUISSEMENT DE CHACUN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949031" y="3731314"/>
            <a:ext cx="11902880" cy="4864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Groupes mixtes et rôles variés dans les travaux de groupe :</a:t>
            </a:r>
          </a:p>
          <a:p>
            <a:pPr algn="l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distribuer les rôles (porte-parole, responsable matériel, etc.)</a:t>
            </a:r>
          </a:p>
          <a:p>
            <a:pPr algn="l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éviter que certains rôles soient toujours pris par les mêmes profils</a:t>
            </a:r>
          </a:p>
          <a:p>
            <a:pPr algn="l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Éviter un espace central monopolisé (ex : foot uniquement le vendredi)</a:t>
            </a:r>
          </a:p>
          <a:p>
            <a:pPr algn="l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Proposition de jeux de coopération dans la cour de récréation ( cordes à sauter, élastiques, ballons...)</a:t>
            </a:r>
          </a:p>
          <a:p>
            <a:pPr algn="l">
              <a:lnSpc>
                <a:spcPts val="4340"/>
              </a:lnSpc>
              <a:spcBef>
                <a:spcPct val="0"/>
              </a:spcBef>
            </a:pPr>
            <a:endParaRPr lang="en-US" sz="3100" b="1">
              <a:solidFill>
                <a:srgbClr val="000000"/>
              </a:solidFill>
              <a:latin typeface="Playpen Sans Medium"/>
              <a:ea typeface="Playpen Sans Medium"/>
              <a:cs typeface="Playpen Sans Medium"/>
              <a:sym typeface="Playpen Sans Medium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EB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84525" y="646138"/>
            <a:ext cx="20212861" cy="8994723"/>
          </a:xfrm>
          <a:custGeom>
            <a:avLst/>
            <a:gdLst/>
            <a:ahLst/>
            <a:cxnLst/>
            <a:rect l="l" t="t" r="r" b="b"/>
            <a:pathLst>
              <a:path w="20212861" h="8994723">
                <a:moveTo>
                  <a:pt x="0" y="0"/>
                </a:moveTo>
                <a:lnTo>
                  <a:pt x="20212861" y="0"/>
                </a:lnTo>
                <a:lnTo>
                  <a:pt x="20212861" y="8994724"/>
                </a:lnTo>
                <a:lnTo>
                  <a:pt x="0" y="89947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1028700"/>
            <a:ext cx="18288000" cy="8229600"/>
            <a:chOff x="0" y="0"/>
            <a:chExt cx="12246308" cy="55108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246308" cy="5510838"/>
            </a:xfrm>
            <a:custGeom>
              <a:avLst/>
              <a:gdLst/>
              <a:ahLst/>
              <a:cxnLst/>
              <a:rect l="l" t="t" r="r" b="b"/>
              <a:pathLst>
                <a:path w="12246308" h="5510838">
                  <a:moveTo>
                    <a:pt x="0" y="0"/>
                  </a:moveTo>
                  <a:lnTo>
                    <a:pt x="12246308" y="0"/>
                  </a:lnTo>
                  <a:lnTo>
                    <a:pt x="12246308" y="5510838"/>
                  </a:lnTo>
                  <a:lnTo>
                    <a:pt x="0" y="551083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2246308" cy="5520363"/>
            </a:xfrm>
            <a:prstGeom prst="rect">
              <a:avLst/>
            </a:prstGeom>
          </p:spPr>
          <p:txBody>
            <a:bodyPr lIns="27187" tIns="27187" rIns="27187" bIns="27187" rtlCol="0" anchor="ctr"/>
            <a:lstStyle/>
            <a:p>
              <a:pPr algn="ctr">
                <a:lnSpc>
                  <a:spcPts val="741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2322762" y="1028700"/>
            <a:ext cx="23390587" cy="8224442"/>
            <a:chOff x="0" y="0"/>
            <a:chExt cx="31187449" cy="1096592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040482" cy="10965922"/>
            </a:xfrm>
            <a:custGeom>
              <a:avLst/>
              <a:gdLst/>
              <a:ahLst/>
              <a:cxnLst/>
              <a:rect l="l" t="t" r="r" b="b"/>
              <a:pathLst>
                <a:path w="11040482" h="10965922">
                  <a:moveTo>
                    <a:pt x="0" y="0"/>
                  </a:moveTo>
                  <a:lnTo>
                    <a:pt x="11040482" y="0"/>
                  </a:lnTo>
                  <a:lnTo>
                    <a:pt x="11040482" y="10965922"/>
                  </a:lnTo>
                  <a:lnTo>
                    <a:pt x="0" y="109659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41305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11031548" y="0"/>
              <a:ext cx="10077951" cy="10965922"/>
            </a:xfrm>
            <a:custGeom>
              <a:avLst/>
              <a:gdLst/>
              <a:ahLst/>
              <a:cxnLst/>
              <a:rect l="l" t="t" r="r" b="b"/>
              <a:pathLst>
                <a:path w="10077951" h="10965922">
                  <a:moveTo>
                    <a:pt x="0" y="0"/>
                  </a:moveTo>
                  <a:lnTo>
                    <a:pt x="10077951" y="0"/>
                  </a:lnTo>
                  <a:lnTo>
                    <a:pt x="10077951" y="10965922"/>
                  </a:lnTo>
                  <a:lnTo>
                    <a:pt x="0" y="109659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9550" b="-41305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21109499" y="0"/>
              <a:ext cx="10077951" cy="10965922"/>
            </a:xfrm>
            <a:custGeom>
              <a:avLst/>
              <a:gdLst/>
              <a:ahLst/>
              <a:cxnLst/>
              <a:rect l="l" t="t" r="r" b="b"/>
              <a:pathLst>
                <a:path w="10077951" h="10965922">
                  <a:moveTo>
                    <a:pt x="0" y="0"/>
                  </a:moveTo>
                  <a:lnTo>
                    <a:pt x="10077950" y="0"/>
                  </a:lnTo>
                  <a:lnTo>
                    <a:pt x="10077950" y="10965922"/>
                  </a:lnTo>
                  <a:lnTo>
                    <a:pt x="0" y="109659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9550" b="-41305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2386566" y="277495"/>
            <a:ext cx="13971931" cy="1482442"/>
            <a:chOff x="0" y="0"/>
            <a:chExt cx="8640341" cy="91675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640342" cy="916752"/>
            </a:xfrm>
            <a:custGeom>
              <a:avLst/>
              <a:gdLst/>
              <a:ahLst/>
              <a:cxnLst/>
              <a:rect l="l" t="t" r="r" b="b"/>
              <a:pathLst>
                <a:path w="8640342" h="916752">
                  <a:moveTo>
                    <a:pt x="11082" y="0"/>
                  </a:moveTo>
                  <a:lnTo>
                    <a:pt x="8629259" y="0"/>
                  </a:lnTo>
                  <a:cubicBezTo>
                    <a:pt x="8635380" y="0"/>
                    <a:pt x="8640342" y="4962"/>
                    <a:pt x="8640342" y="11082"/>
                  </a:cubicBezTo>
                  <a:lnTo>
                    <a:pt x="8640342" y="905670"/>
                  </a:lnTo>
                  <a:cubicBezTo>
                    <a:pt x="8640342" y="908610"/>
                    <a:pt x="8639174" y="911428"/>
                    <a:pt x="8637096" y="913507"/>
                  </a:cubicBezTo>
                  <a:cubicBezTo>
                    <a:pt x="8635017" y="915585"/>
                    <a:pt x="8632199" y="916752"/>
                    <a:pt x="8629259" y="916752"/>
                  </a:cubicBezTo>
                  <a:lnTo>
                    <a:pt x="11082" y="916752"/>
                  </a:lnTo>
                  <a:cubicBezTo>
                    <a:pt x="4962" y="916752"/>
                    <a:pt x="0" y="911791"/>
                    <a:pt x="0" y="905670"/>
                  </a:cubicBezTo>
                  <a:lnTo>
                    <a:pt x="0" y="11082"/>
                  </a:lnTo>
                  <a:cubicBezTo>
                    <a:pt x="0" y="8143"/>
                    <a:pt x="1168" y="5324"/>
                    <a:pt x="3246" y="3246"/>
                  </a:cubicBezTo>
                  <a:cubicBezTo>
                    <a:pt x="5324" y="1168"/>
                    <a:pt x="8143" y="0"/>
                    <a:pt x="11082" y="0"/>
                  </a:cubicBezTo>
                  <a:close/>
                </a:path>
              </a:pathLst>
            </a:custGeom>
            <a:solidFill>
              <a:srgbClr val="FCC2B0"/>
            </a:solidFill>
            <a:ln cap="sq">
              <a:noFill/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8640341" cy="935802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811627" y="2348538"/>
            <a:ext cx="4812000" cy="5589923"/>
            <a:chOff x="0" y="0"/>
            <a:chExt cx="2975775" cy="345684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975775" cy="3456848"/>
            </a:xfrm>
            <a:custGeom>
              <a:avLst/>
              <a:gdLst/>
              <a:ahLst/>
              <a:cxnLst/>
              <a:rect l="l" t="t" r="r" b="b"/>
              <a:pathLst>
                <a:path w="2975775" h="3456848">
                  <a:moveTo>
                    <a:pt x="32178" y="0"/>
                  </a:moveTo>
                  <a:lnTo>
                    <a:pt x="2943597" y="0"/>
                  </a:lnTo>
                  <a:cubicBezTo>
                    <a:pt x="2952131" y="0"/>
                    <a:pt x="2960316" y="3390"/>
                    <a:pt x="2966350" y="9425"/>
                  </a:cubicBezTo>
                  <a:cubicBezTo>
                    <a:pt x="2972385" y="15459"/>
                    <a:pt x="2975775" y="23644"/>
                    <a:pt x="2975775" y="32178"/>
                  </a:cubicBezTo>
                  <a:lnTo>
                    <a:pt x="2975775" y="3424671"/>
                  </a:lnTo>
                  <a:cubicBezTo>
                    <a:pt x="2975775" y="3433205"/>
                    <a:pt x="2972385" y="3441389"/>
                    <a:pt x="2966350" y="3447424"/>
                  </a:cubicBezTo>
                  <a:cubicBezTo>
                    <a:pt x="2960316" y="3453458"/>
                    <a:pt x="2952131" y="3456848"/>
                    <a:pt x="2943597" y="3456848"/>
                  </a:cubicBezTo>
                  <a:lnTo>
                    <a:pt x="32178" y="3456848"/>
                  </a:lnTo>
                  <a:cubicBezTo>
                    <a:pt x="23644" y="3456848"/>
                    <a:pt x="15459" y="3453458"/>
                    <a:pt x="9425" y="3447424"/>
                  </a:cubicBezTo>
                  <a:cubicBezTo>
                    <a:pt x="3390" y="3441389"/>
                    <a:pt x="0" y="3433205"/>
                    <a:pt x="0" y="3424671"/>
                  </a:cubicBezTo>
                  <a:lnTo>
                    <a:pt x="0" y="32178"/>
                  </a:lnTo>
                  <a:cubicBezTo>
                    <a:pt x="0" y="23644"/>
                    <a:pt x="3390" y="15459"/>
                    <a:pt x="9425" y="9425"/>
                  </a:cubicBezTo>
                  <a:cubicBezTo>
                    <a:pt x="15459" y="3390"/>
                    <a:pt x="23644" y="0"/>
                    <a:pt x="32178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2975775" cy="3475898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5822218" y="2151992"/>
            <a:ext cx="12156506" cy="5977857"/>
            <a:chOff x="0" y="0"/>
            <a:chExt cx="7517670" cy="369674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517670" cy="3696749"/>
            </a:xfrm>
            <a:custGeom>
              <a:avLst/>
              <a:gdLst/>
              <a:ahLst/>
              <a:cxnLst/>
              <a:rect l="l" t="t" r="r" b="b"/>
              <a:pathLst>
                <a:path w="7517670" h="3696749">
                  <a:moveTo>
                    <a:pt x="12737" y="0"/>
                  </a:moveTo>
                  <a:lnTo>
                    <a:pt x="7504933" y="0"/>
                  </a:lnTo>
                  <a:cubicBezTo>
                    <a:pt x="7511967" y="0"/>
                    <a:pt x="7517670" y="5703"/>
                    <a:pt x="7517670" y="12737"/>
                  </a:cubicBezTo>
                  <a:lnTo>
                    <a:pt x="7517670" y="3684012"/>
                  </a:lnTo>
                  <a:cubicBezTo>
                    <a:pt x="7517670" y="3691046"/>
                    <a:pt x="7511967" y="3696749"/>
                    <a:pt x="7504933" y="3696749"/>
                  </a:cubicBezTo>
                  <a:lnTo>
                    <a:pt x="12737" y="3696749"/>
                  </a:lnTo>
                  <a:cubicBezTo>
                    <a:pt x="5703" y="3696749"/>
                    <a:pt x="0" y="3691046"/>
                    <a:pt x="0" y="3684012"/>
                  </a:cubicBezTo>
                  <a:lnTo>
                    <a:pt x="0" y="12737"/>
                  </a:lnTo>
                  <a:cubicBezTo>
                    <a:pt x="0" y="5703"/>
                    <a:pt x="5703" y="0"/>
                    <a:pt x="12737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7517670" cy="3715799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1441718" y="2523596"/>
            <a:ext cx="3551816" cy="5239808"/>
          </a:xfrm>
          <a:custGeom>
            <a:avLst/>
            <a:gdLst/>
            <a:ahLst/>
            <a:cxnLst/>
            <a:rect l="l" t="t" r="r" b="b"/>
            <a:pathLst>
              <a:path w="3551816" h="5239808">
                <a:moveTo>
                  <a:pt x="0" y="0"/>
                </a:moveTo>
                <a:lnTo>
                  <a:pt x="3551817" y="0"/>
                </a:lnTo>
                <a:lnTo>
                  <a:pt x="3551817" y="5239808"/>
                </a:lnTo>
                <a:lnTo>
                  <a:pt x="0" y="52398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892639" y="182245"/>
            <a:ext cx="14959783" cy="1597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40"/>
              </a:lnSpc>
            </a:pPr>
            <a:r>
              <a:rPr lang="en-US" sz="46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RECONNAÎTRE CHAQUE ÉLÈVE COMME UNE PERSONNE ET UN ACTEUR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541643" y="2291388"/>
            <a:ext cx="10717657" cy="1099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2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ACCOMPAGNER CHAQUE ENFANT DANS TOUTES LES DIMENSIONS DE SON DÉVELOPPEMENT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993983" y="3624987"/>
            <a:ext cx="10653832" cy="2150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40"/>
              </a:lnSpc>
              <a:spcBef>
                <a:spcPct val="0"/>
              </a:spcBef>
            </a:pPr>
            <a:r>
              <a:rPr lang="en-US" sz="3100" b="1" u="sng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Enjeux éducatifs</a:t>
            </a:r>
          </a:p>
          <a:p>
            <a:pPr algn="l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· Reconnaître chaque élève dans son unicité</a:t>
            </a:r>
          </a:p>
          <a:p>
            <a:pPr algn="l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· Favoriser un accompagnement global de la personne</a:t>
            </a:r>
          </a:p>
          <a:p>
            <a:pPr algn="l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· Encourager la participation et l’autonomie des élèves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EB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84525" y="646138"/>
            <a:ext cx="20212861" cy="8994723"/>
          </a:xfrm>
          <a:custGeom>
            <a:avLst/>
            <a:gdLst/>
            <a:ahLst/>
            <a:cxnLst/>
            <a:rect l="l" t="t" r="r" b="b"/>
            <a:pathLst>
              <a:path w="20212861" h="8994723">
                <a:moveTo>
                  <a:pt x="0" y="0"/>
                </a:moveTo>
                <a:lnTo>
                  <a:pt x="20212861" y="0"/>
                </a:lnTo>
                <a:lnTo>
                  <a:pt x="20212861" y="8994724"/>
                </a:lnTo>
                <a:lnTo>
                  <a:pt x="0" y="89947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1028700"/>
            <a:ext cx="18288000" cy="8229600"/>
            <a:chOff x="0" y="0"/>
            <a:chExt cx="12246308" cy="55108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246308" cy="5510838"/>
            </a:xfrm>
            <a:custGeom>
              <a:avLst/>
              <a:gdLst/>
              <a:ahLst/>
              <a:cxnLst/>
              <a:rect l="l" t="t" r="r" b="b"/>
              <a:pathLst>
                <a:path w="12246308" h="5510838">
                  <a:moveTo>
                    <a:pt x="0" y="0"/>
                  </a:moveTo>
                  <a:lnTo>
                    <a:pt x="12246308" y="0"/>
                  </a:lnTo>
                  <a:lnTo>
                    <a:pt x="12246308" y="5510838"/>
                  </a:lnTo>
                  <a:lnTo>
                    <a:pt x="0" y="551083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2246308" cy="5520363"/>
            </a:xfrm>
            <a:prstGeom prst="rect">
              <a:avLst/>
            </a:prstGeom>
          </p:spPr>
          <p:txBody>
            <a:bodyPr lIns="27187" tIns="27187" rIns="27187" bIns="27187" rtlCol="0" anchor="ctr"/>
            <a:lstStyle/>
            <a:p>
              <a:pPr algn="ctr">
                <a:lnSpc>
                  <a:spcPts val="741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2322762" y="1028700"/>
            <a:ext cx="23390587" cy="8224442"/>
            <a:chOff x="0" y="0"/>
            <a:chExt cx="31187449" cy="1096592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040482" cy="10965922"/>
            </a:xfrm>
            <a:custGeom>
              <a:avLst/>
              <a:gdLst/>
              <a:ahLst/>
              <a:cxnLst/>
              <a:rect l="l" t="t" r="r" b="b"/>
              <a:pathLst>
                <a:path w="11040482" h="10965922">
                  <a:moveTo>
                    <a:pt x="0" y="0"/>
                  </a:moveTo>
                  <a:lnTo>
                    <a:pt x="11040482" y="0"/>
                  </a:lnTo>
                  <a:lnTo>
                    <a:pt x="11040482" y="10965922"/>
                  </a:lnTo>
                  <a:lnTo>
                    <a:pt x="0" y="109659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41305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11031548" y="0"/>
              <a:ext cx="10077951" cy="10965922"/>
            </a:xfrm>
            <a:custGeom>
              <a:avLst/>
              <a:gdLst/>
              <a:ahLst/>
              <a:cxnLst/>
              <a:rect l="l" t="t" r="r" b="b"/>
              <a:pathLst>
                <a:path w="10077951" h="10965922">
                  <a:moveTo>
                    <a:pt x="0" y="0"/>
                  </a:moveTo>
                  <a:lnTo>
                    <a:pt x="10077951" y="0"/>
                  </a:lnTo>
                  <a:lnTo>
                    <a:pt x="10077951" y="10965922"/>
                  </a:lnTo>
                  <a:lnTo>
                    <a:pt x="0" y="109659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9550" b="-41305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21109499" y="0"/>
              <a:ext cx="10077951" cy="10965922"/>
            </a:xfrm>
            <a:custGeom>
              <a:avLst/>
              <a:gdLst/>
              <a:ahLst/>
              <a:cxnLst/>
              <a:rect l="l" t="t" r="r" b="b"/>
              <a:pathLst>
                <a:path w="10077951" h="10965922">
                  <a:moveTo>
                    <a:pt x="0" y="0"/>
                  </a:moveTo>
                  <a:lnTo>
                    <a:pt x="10077950" y="0"/>
                  </a:lnTo>
                  <a:lnTo>
                    <a:pt x="10077950" y="10965922"/>
                  </a:lnTo>
                  <a:lnTo>
                    <a:pt x="0" y="109659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9550" b="-41305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2158035" y="180037"/>
            <a:ext cx="13971931" cy="932202"/>
            <a:chOff x="0" y="0"/>
            <a:chExt cx="8640341" cy="57648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640342" cy="576480"/>
            </a:xfrm>
            <a:custGeom>
              <a:avLst/>
              <a:gdLst/>
              <a:ahLst/>
              <a:cxnLst/>
              <a:rect l="l" t="t" r="r" b="b"/>
              <a:pathLst>
                <a:path w="8640342" h="576480">
                  <a:moveTo>
                    <a:pt x="11082" y="0"/>
                  </a:moveTo>
                  <a:lnTo>
                    <a:pt x="8629259" y="0"/>
                  </a:lnTo>
                  <a:cubicBezTo>
                    <a:pt x="8635380" y="0"/>
                    <a:pt x="8640342" y="4962"/>
                    <a:pt x="8640342" y="11082"/>
                  </a:cubicBezTo>
                  <a:lnTo>
                    <a:pt x="8640342" y="565398"/>
                  </a:lnTo>
                  <a:cubicBezTo>
                    <a:pt x="8640342" y="568337"/>
                    <a:pt x="8639174" y="571156"/>
                    <a:pt x="8637096" y="573234"/>
                  </a:cubicBezTo>
                  <a:cubicBezTo>
                    <a:pt x="8635017" y="575313"/>
                    <a:pt x="8632199" y="576480"/>
                    <a:pt x="8629259" y="576480"/>
                  </a:cubicBezTo>
                  <a:lnTo>
                    <a:pt x="11082" y="576480"/>
                  </a:lnTo>
                  <a:cubicBezTo>
                    <a:pt x="4962" y="576480"/>
                    <a:pt x="0" y="571519"/>
                    <a:pt x="0" y="565398"/>
                  </a:cubicBezTo>
                  <a:lnTo>
                    <a:pt x="0" y="11082"/>
                  </a:lnTo>
                  <a:cubicBezTo>
                    <a:pt x="0" y="8143"/>
                    <a:pt x="1168" y="5324"/>
                    <a:pt x="3246" y="3246"/>
                  </a:cubicBezTo>
                  <a:cubicBezTo>
                    <a:pt x="5324" y="1168"/>
                    <a:pt x="8143" y="0"/>
                    <a:pt x="11082" y="0"/>
                  </a:cubicBezTo>
                  <a:close/>
                </a:path>
              </a:pathLst>
            </a:custGeom>
            <a:solidFill>
              <a:srgbClr val="FCC2B0"/>
            </a:solidFill>
            <a:ln cap="sq">
              <a:noFill/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8640341" cy="595530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381004" y="2173481"/>
            <a:ext cx="4229755" cy="5589923"/>
            <a:chOff x="0" y="0"/>
            <a:chExt cx="2615710" cy="345684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615710" cy="3456848"/>
            </a:xfrm>
            <a:custGeom>
              <a:avLst/>
              <a:gdLst/>
              <a:ahLst/>
              <a:cxnLst/>
              <a:rect l="l" t="t" r="r" b="b"/>
              <a:pathLst>
                <a:path w="2615710" h="3456848">
                  <a:moveTo>
                    <a:pt x="36607" y="0"/>
                  </a:moveTo>
                  <a:lnTo>
                    <a:pt x="2579104" y="0"/>
                  </a:lnTo>
                  <a:cubicBezTo>
                    <a:pt x="2588812" y="0"/>
                    <a:pt x="2598123" y="3857"/>
                    <a:pt x="2604989" y="10722"/>
                  </a:cubicBezTo>
                  <a:cubicBezTo>
                    <a:pt x="2611854" y="17587"/>
                    <a:pt x="2615710" y="26898"/>
                    <a:pt x="2615710" y="36607"/>
                  </a:cubicBezTo>
                  <a:lnTo>
                    <a:pt x="2615710" y="3420241"/>
                  </a:lnTo>
                  <a:cubicBezTo>
                    <a:pt x="2615710" y="3440459"/>
                    <a:pt x="2599321" y="3456848"/>
                    <a:pt x="2579104" y="3456848"/>
                  </a:cubicBezTo>
                  <a:lnTo>
                    <a:pt x="36607" y="3456848"/>
                  </a:lnTo>
                  <a:cubicBezTo>
                    <a:pt x="16389" y="3456848"/>
                    <a:pt x="0" y="3440459"/>
                    <a:pt x="0" y="3420241"/>
                  </a:cubicBezTo>
                  <a:lnTo>
                    <a:pt x="0" y="36607"/>
                  </a:lnTo>
                  <a:cubicBezTo>
                    <a:pt x="0" y="16389"/>
                    <a:pt x="16389" y="0"/>
                    <a:pt x="36607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2615710" cy="3475898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4923652" y="1438122"/>
            <a:ext cx="13185216" cy="8609439"/>
            <a:chOff x="0" y="0"/>
            <a:chExt cx="8153831" cy="5324138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53831" cy="5324138"/>
            </a:xfrm>
            <a:custGeom>
              <a:avLst/>
              <a:gdLst/>
              <a:ahLst/>
              <a:cxnLst/>
              <a:rect l="l" t="t" r="r" b="b"/>
              <a:pathLst>
                <a:path w="8153831" h="5324138">
                  <a:moveTo>
                    <a:pt x="11743" y="0"/>
                  </a:moveTo>
                  <a:lnTo>
                    <a:pt x="8142088" y="0"/>
                  </a:lnTo>
                  <a:cubicBezTo>
                    <a:pt x="8145202" y="0"/>
                    <a:pt x="8148189" y="1237"/>
                    <a:pt x="8150392" y="3440"/>
                  </a:cubicBezTo>
                  <a:cubicBezTo>
                    <a:pt x="8152594" y="5642"/>
                    <a:pt x="8153831" y="8629"/>
                    <a:pt x="8153831" y="11743"/>
                  </a:cubicBezTo>
                  <a:lnTo>
                    <a:pt x="8153831" y="5312395"/>
                  </a:lnTo>
                  <a:cubicBezTo>
                    <a:pt x="8153831" y="5318880"/>
                    <a:pt x="8148573" y="5324138"/>
                    <a:pt x="8142088" y="5324138"/>
                  </a:cubicBezTo>
                  <a:lnTo>
                    <a:pt x="11743" y="5324138"/>
                  </a:lnTo>
                  <a:cubicBezTo>
                    <a:pt x="5258" y="5324138"/>
                    <a:pt x="0" y="5318880"/>
                    <a:pt x="0" y="5312395"/>
                  </a:cubicBezTo>
                  <a:lnTo>
                    <a:pt x="0" y="11743"/>
                  </a:lnTo>
                  <a:cubicBezTo>
                    <a:pt x="0" y="5258"/>
                    <a:pt x="5258" y="0"/>
                    <a:pt x="11743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8153831" cy="5343188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719973" y="2348538"/>
            <a:ext cx="3551816" cy="5239808"/>
          </a:xfrm>
          <a:custGeom>
            <a:avLst/>
            <a:gdLst/>
            <a:ahLst/>
            <a:cxnLst/>
            <a:rect l="l" t="t" r="r" b="b"/>
            <a:pathLst>
              <a:path w="3551816" h="5239808">
                <a:moveTo>
                  <a:pt x="0" y="0"/>
                </a:moveTo>
                <a:lnTo>
                  <a:pt x="3551817" y="0"/>
                </a:lnTo>
                <a:lnTo>
                  <a:pt x="3551817" y="5239808"/>
                </a:lnTo>
                <a:lnTo>
                  <a:pt x="0" y="52398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664108" y="204496"/>
            <a:ext cx="14959783" cy="788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40"/>
              </a:lnSpc>
            </a:pPr>
            <a:r>
              <a:rPr lang="en-US" sz="46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DANS NOTRE ÉCOLE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906235" y="1767475"/>
            <a:ext cx="10717657" cy="1099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2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ACCOMPAGNER CHAQUE ENFANT DANS TOUTES LES DIMENSIONS DE SON DÉVELOPPEMENT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174848" y="2810144"/>
            <a:ext cx="12682823" cy="7579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Temps ritualisés en classe: “comment ça va?”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Échanges réguliers (cahier de liaison, rendez-vous)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Valorisation des réussites, notamment quand l’enfant a des difficultés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Adaptation des situations d’apprentissage en fonction des élèves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Plan de travail et cahier de réussites en maternelle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Tutorats entre élèves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Accompagnement d’un grand auprès d’un petit “ange gardien”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Favorisation du passage de la GS en CP par une immersion dans la classe de CP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Valorisation du départ des élèves de CM2 vers la sixième par l’organisation d’une haie d’honneur le dernier jour de classe.</a:t>
            </a:r>
          </a:p>
          <a:p>
            <a:pPr algn="l">
              <a:lnSpc>
                <a:spcPts val="4340"/>
              </a:lnSpc>
            </a:pPr>
            <a:endParaRPr lang="en-US" sz="3100" b="1">
              <a:solidFill>
                <a:srgbClr val="000000"/>
              </a:solidFill>
              <a:latin typeface="Playpen Sans Medium"/>
              <a:ea typeface="Playpen Sans Medium"/>
              <a:cs typeface="Playpen Sans Medium"/>
              <a:sym typeface="Playpen Sans Medium"/>
            </a:endParaRPr>
          </a:p>
          <a:p>
            <a:pPr algn="l">
              <a:lnSpc>
                <a:spcPts val="4340"/>
              </a:lnSpc>
              <a:spcBef>
                <a:spcPct val="0"/>
              </a:spcBef>
            </a:pPr>
            <a:endParaRPr lang="en-US" sz="3100" b="1">
              <a:solidFill>
                <a:srgbClr val="000000"/>
              </a:solidFill>
              <a:latin typeface="Playpen Sans Medium"/>
              <a:ea typeface="Playpen Sans Medium"/>
              <a:cs typeface="Playpen Sans Medium"/>
              <a:sym typeface="Playpen Sans Medium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EB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84525" y="646138"/>
            <a:ext cx="20212861" cy="8994723"/>
          </a:xfrm>
          <a:custGeom>
            <a:avLst/>
            <a:gdLst/>
            <a:ahLst/>
            <a:cxnLst/>
            <a:rect l="l" t="t" r="r" b="b"/>
            <a:pathLst>
              <a:path w="20212861" h="8994723">
                <a:moveTo>
                  <a:pt x="0" y="0"/>
                </a:moveTo>
                <a:lnTo>
                  <a:pt x="20212861" y="0"/>
                </a:lnTo>
                <a:lnTo>
                  <a:pt x="20212861" y="8994724"/>
                </a:lnTo>
                <a:lnTo>
                  <a:pt x="0" y="89947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1028700"/>
            <a:ext cx="18288000" cy="8229600"/>
            <a:chOff x="0" y="0"/>
            <a:chExt cx="12246308" cy="55108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246308" cy="5510838"/>
            </a:xfrm>
            <a:custGeom>
              <a:avLst/>
              <a:gdLst/>
              <a:ahLst/>
              <a:cxnLst/>
              <a:rect l="l" t="t" r="r" b="b"/>
              <a:pathLst>
                <a:path w="12246308" h="5510838">
                  <a:moveTo>
                    <a:pt x="0" y="0"/>
                  </a:moveTo>
                  <a:lnTo>
                    <a:pt x="12246308" y="0"/>
                  </a:lnTo>
                  <a:lnTo>
                    <a:pt x="12246308" y="5510838"/>
                  </a:lnTo>
                  <a:lnTo>
                    <a:pt x="0" y="551083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2246308" cy="5520363"/>
            </a:xfrm>
            <a:prstGeom prst="rect">
              <a:avLst/>
            </a:prstGeom>
          </p:spPr>
          <p:txBody>
            <a:bodyPr lIns="27187" tIns="27187" rIns="27187" bIns="27187" rtlCol="0" anchor="ctr"/>
            <a:lstStyle/>
            <a:p>
              <a:pPr algn="ctr">
                <a:lnSpc>
                  <a:spcPts val="741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3424732" y="646138"/>
            <a:ext cx="24493275" cy="8612162"/>
            <a:chOff x="0" y="0"/>
            <a:chExt cx="32657700" cy="1148288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560957" cy="11482882"/>
            </a:xfrm>
            <a:custGeom>
              <a:avLst/>
              <a:gdLst/>
              <a:ahLst/>
              <a:cxnLst/>
              <a:rect l="l" t="t" r="r" b="b"/>
              <a:pathLst>
                <a:path w="11560957" h="11482882">
                  <a:moveTo>
                    <a:pt x="0" y="0"/>
                  </a:moveTo>
                  <a:lnTo>
                    <a:pt x="11560957" y="0"/>
                  </a:lnTo>
                  <a:lnTo>
                    <a:pt x="11560957" y="11482882"/>
                  </a:lnTo>
                  <a:lnTo>
                    <a:pt x="0" y="114828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41305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11551601" y="0"/>
              <a:ext cx="10553050" cy="11482882"/>
            </a:xfrm>
            <a:custGeom>
              <a:avLst/>
              <a:gdLst/>
              <a:ahLst/>
              <a:cxnLst/>
              <a:rect l="l" t="t" r="r" b="b"/>
              <a:pathLst>
                <a:path w="10553050" h="11482882">
                  <a:moveTo>
                    <a:pt x="0" y="0"/>
                  </a:moveTo>
                  <a:lnTo>
                    <a:pt x="10553050" y="0"/>
                  </a:lnTo>
                  <a:lnTo>
                    <a:pt x="10553050" y="11482882"/>
                  </a:lnTo>
                  <a:lnTo>
                    <a:pt x="0" y="114828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9550" b="-41305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22104651" y="0"/>
              <a:ext cx="10553050" cy="11482882"/>
            </a:xfrm>
            <a:custGeom>
              <a:avLst/>
              <a:gdLst/>
              <a:ahLst/>
              <a:cxnLst/>
              <a:rect l="l" t="t" r="r" b="b"/>
              <a:pathLst>
                <a:path w="10553050" h="11482882">
                  <a:moveTo>
                    <a:pt x="0" y="0"/>
                  </a:moveTo>
                  <a:lnTo>
                    <a:pt x="10553049" y="0"/>
                  </a:lnTo>
                  <a:lnTo>
                    <a:pt x="10553049" y="11482882"/>
                  </a:lnTo>
                  <a:lnTo>
                    <a:pt x="0" y="114828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9550" b="-41305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2158035" y="287479"/>
            <a:ext cx="13971931" cy="1482442"/>
            <a:chOff x="0" y="0"/>
            <a:chExt cx="8640341" cy="91675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640342" cy="916752"/>
            </a:xfrm>
            <a:custGeom>
              <a:avLst/>
              <a:gdLst/>
              <a:ahLst/>
              <a:cxnLst/>
              <a:rect l="l" t="t" r="r" b="b"/>
              <a:pathLst>
                <a:path w="8640342" h="916752">
                  <a:moveTo>
                    <a:pt x="11082" y="0"/>
                  </a:moveTo>
                  <a:lnTo>
                    <a:pt x="8629259" y="0"/>
                  </a:lnTo>
                  <a:cubicBezTo>
                    <a:pt x="8635380" y="0"/>
                    <a:pt x="8640342" y="4962"/>
                    <a:pt x="8640342" y="11082"/>
                  </a:cubicBezTo>
                  <a:lnTo>
                    <a:pt x="8640342" y="905670"/>
                  </a:lnTo>
                  <a:cubicBezTo>
                    <a:pt x="8640342" y="908610"/>
                    <a:pt x="8639174" y="911428"/>
                    <a:pt x="8637096" y="913507"/>
                  </a:cubicBezTo>
                  <a:cubicBezTo>
                    <a:pt x="8635017" y="915585"/>
                    <a:pt x="8632199" y="916752"/>
                    <a:pt x="8629259" y="916752"/>
                  </a:cubicBezTo>
                  <a:lnTo>
                    <a:pt x="11082" y="916752"/>
                  </a:lnTo>
                  <a:cubicBezTo>
                    <a:pt x="4962" y="916752"/>
                    <a:pt x="0" y="911791"/>
                    <a:pt x="0" y="905670"/>
                  </a:cubicBezTo>
                  <a:lnTo>
                    <a:pt x="0" y="11082"/>
                  </a:lnTo>
                  <a:cubicBezTo>
                    <a:pt x="0" y="8143"/>
                    <a:pt x="1168" y="5324"/>
                    <a:pt x="3246" y="3246"/>
                  </a:cubicBezTo>
                  <a:cubicBezTo>
                    <a:pt x="5324" y="1168"/>
                    <a:pt x="8143" y="0"/>
                    <a:pt x="11082" y="0"/>
                  </a:cubicBezTo>
                  <a:close/>
                </a:path>
              </a:pathLst>
            </a:custGeom>
            <a:solidFill>
              <a:srgbClr val="FCC2B0"/>
            </a:solidFill>
            <a:ln cap="sq">
              <a:noFill/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8640341" cy="935802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404928" y="2348538"/>
            <a:ext cx="4812000" cy="5589923"/>
            <a:chOff x="0" y="0"/>
            <a:chExt cx="2975775" cy="345684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975775" cy="3456848"/>
            </a:xfrm>
            <a:custGeom>
              <a:avLst/>
              <a:gdLst/>
              <a:ahLst/>
              <a:cxnLst/>
              <a:rect l="l" t="t" r="r" b="b"/>
              <a:pathLst>
                <a:path w="2975775" h="3456848">
                  <a:moveTo>
                    <a:pt x="32178" y="0"/>
                  </a:moveTo>
                  <a:lnTo>
                    <a:pt x="2943597" y="0"/>
                  </a:lnTo>
                  <a:cubicBezTo>
                    <a:pt x="2952131" y="0"/>
                    <a:pt x="2960316" y="3390"/>
                    <a:pt x="2966350" y="9425"/>
                  </a:cubicBezTo>
                  <a:cubicBezTo>
                    <a:pt x="2972385" y="15459"/>
                    <a:pt x="2975775" y="23644"/>
                    <a:pt x="2975775" y="32178"/>
                  </a:cubicBezTo>
                  <a:lnTo>
                    <a:pt x="2975775" y="3424671"/>
                  </a:lnTo>
                  <a:cubicBezTo>
                    <a:pt x="2975775" y="3433205"/>
                    <a:pt x="2972385" y="3441389"/>
                    <a:pt x="2966350" y="3447424"/>
                  </a:cubicBezTo>
                  <a:cubicBezTo>
                    <a:pt x="2960316" y="3453458"/>
                    <a:pt x="2952131" y="3456848"/>
                    <a:pt x="2943597" y="3456848"/>
                  </a:cubicBezTo>
                  <a:lnTo>
                    <a:pt x="32178" y="3456848"/>
                  </a:lnTo>
                  <a:cubicBezTo>
                    <a:pt x="23644" y="3456848"/>
                    <a:pt x="15459" y="3453458"/>
                    <a:pt x="9425" y="3447424"/>
                  </a:cubicBezTo>
                  <a:cubicBezTo>
                    <a:pt x="3390" y="3441389"/>
                    <a:pt x="0" y="3433205"/>
                    <a:pt x="0" y="3424671"/>
                  </a:cubicBezTo>
                  <a:lnTo>
                    <a:pt x="0" y="32178"/>
                  </a:lnTo>
                  <a:cubicBezTo>
                    <a:pt x="0" y="23644"/>
                    <a:pt x="3390" y="15459"/>
                    <a:pt x="9425" y="9425"/>
                  </a:cubicBezTo>
                  <a:cubicBezTo>
                    <a:pt x="15459" y="3390"/>
                    <a:pt x="23644" y="0"/>
                    <a:pt x="32178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2975775" cy="3475898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5475333" y="2094704"/>
            <a:ext cx="12850278" cy="6886949"/>
            <a:chOff x="0" y="0"/>
            <a:chExt cx="7946703" cy="4258938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946703" cy="4258938"/>
            </a:xfrm>
            <a:custGeom>
              <a:avLst/>
              <a:gdLst/>
              <a:ahLst/>
              <a:cxnLst/>
              <a:rect l="l" t="t" r="r" b="b"/>
              <a:pathLst>
                <a:path w="7946703" h="4258938">
                  <a:moveTo>
                    <a:pt x="12049" y="0"/>
                  </a:moveTo>
                  <a:lnTo>
                    <a:pt x="7934653" y="0"/>
                  </a:lnTo>
                  <a:cubicBezTo>
                    <a:pt x="7937849" y="0"/>
                    <a:pt x="7940914" y="1269"/>
                    <a:pt x="7943173" y="3529"/>
                  </a:cubicBezTo>
                  <a:cubicBezTo>
                    <a:pt x="7945433" y="5789"/>
                    <a:pt x="7946703" y="8854"/>
                    <a:pt x="7946703" y="12049"/>
                  </a:cubicBezTo>
                  <a:lnTo>
                    <a:pt x="7946703" y="4246889"/>
                  </a:lnTo>
                  <a:cubicBezTo>
                    <a:pt x="7946703" y="4253543"/>
                    <a:pt x="7941308" y="4258938"/>
                    <a:pt x="7934653" y="4258938"/>
                  </a:cubicBezTo>
                  <a:lnTo>
                    <a:pt x="12049" y="4258938"/>
                  </a:lnTo>
                  <a:cubicBezTo>
                    <a:pt x="5395" y="4258938"/>
                    <a:pt x="0" y="4253543"/>
                    <a:pt x="0" y="4246889"/>
                  </a:cubicBezTo>
                  <a:lnTo>
                    <a:pt x="0" y="12049"/>
                  </a:lnTo>
                  <a:cubicBezTo>
                    <a:pt x="0" y="5395"/>
                    <a:pt x="5395" y="0"/>
                    <a:pt x="12049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7946703" cy="4277988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959595" y="3419647"/>
            <a:ext cx="3702664" cy="5223082"/>
          </a:xfrm>
          <a:custGeom>
            <a:avLst/>
            <a:gdLst/>
            <a:ahLst/>
            <a:cxnLst/>
            <a:rect l="l" t="t" r="r" b="b"/>
            <a:pathLst>
              <a:path w="3702664" h="5223082">
                <a:moveTo>
                  <a:pt x="0" y="0"/>
                </a:moveTo>
                <a:lnTo>
                  <a:pt x="3702665" y="0"/>
                </a:lnTo>
                <a:lnTo>
                  <a:pt x="3702665" y="5223082"/>
                </a:lnTo>
                <a:lnTo>
                  <a:pt x="0" y="52230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664108" y="550888"/>
            <a:ext cx="14959783" cy="788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40"/>
              </a:lnSpc>
            </a:pPr>
            <a:r>
              <a:rPr lang="en-US" sz="46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HUMANISER LE NUMÉRIQUE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575803" y="2319829"/>
            <a:ext cx="10717657" cy="1099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2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ÉDUQUER À UN USAGE RESPONSABLE, CRITIQUE ET RESPECTUEUX DU NUMÉRIQUE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618874" y="3362497"/>
            <a:ext cx="12706737" cy="5407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40"/>
              </a:lnSpc>
            </a:pPr>
            <a:r>
              <a:rPr lang="en-US" sz="3100" b="1" u="sng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Enjeux éducatifs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·Former les élèves à un usage éthique et responsable du numérique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·Développer l’esprit critique face aux images et à l’information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·Prévenir les dérives et les violences liées aux usages numériques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·Mettre la technologie au service des apprentissages et de l’inclusion</a:t>
            </a:r>
          </a:p>
          <a:p>
            <a:pPr algn="l">
              <a:lnSpc>
                <a:spcPts val="4340"/>
              </a:lnSpc>
            </a:pPr>
            <a:r>
              <a:rPr lang="en-US" sz="3100" b="1" u="sng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Exemples de mise en œuvre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·Éducation aux médias et à l’image</a:t>
            </a:r>
          </a:p>
          <a:p>
            <a:pPr algn="l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·Actions de sensibilisation à l’usage responsable d’internet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EB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84525" y="646138"/>
            <a:ext cx="20212861" cy="8994723"/>
          </a:xfrm>
          <a:custGeom>
            <a:avLst/>
            <a:gdLst/>
            <a:ahLst/>
            <a:cxnLst/>
            <a:rect l="l" t="t" r="r" b="b"/>
            <a:pathLst>
              <a:path w="20212861" h="8994723">
                <a:moveTo>
                  <a:pt x="0" y="0"/>
                </a:moveTo>
                <a:lnTo>
                  <a:pt x="20212861" y="0"/>
                </a:lnTo>
                <a:lnTo>
                  <a:pt x="20212861" y="8994724"/>
                </a:lnTo>
                <a:lnTo>
                  <a:pt x="0" y="89947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1028700"/>
            <a:ext cx="18288000" cy="8229600"/>
            <a:chOff x="0" y="0"/>
            <a:chExt cx="12246308" cy="55108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246308" cy="5510838"/>
            </a:xfrm>
            <a:custGeom>
              <a:avLst/>
              <a:gdLst/>
              <a:ahLst/>
              <a:cxnLst/>
              <a:rect l="l" t="t" r="r" b="b"/>
              <a:pathLst>
                <a:path w="12246308" h="5510838">
                  <a:moveTo>
                    <a:pt x="0" y="0"/>
                  </a:moveTo>
                  <a:lnTo>
                    <a:pt x="12246308" y="0"/>
                  </a:lnTo>
                  <a:lnTo>
                    <a:pt x="12246308" y="5510838"/>
                  </a:lnTo>
                  <a:lnTo>
                    <a:pt x="0" y="551083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2246308" cy="5520363"/>
            </a:xfrm>
            <a:prstGeom prst="rect">
              <a:avLst/>
            </a:prstGeom>
          </p:spPr>
          <p:txBody>
            <a:bodyPr lIns="27187" tIns="27187" rIns="27187" bIns="27187" rtlCol="0" anchor="ctr"/>
            <a:lstStyle/>
            <a:p>
              <a:pPr algn="ctr">
                <a:lnSpc>
                  <a:spcPts val="741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3424732" y="287479"/>
            <a:ext cx="24493275" cy="8612162"/>
            <a:chOff x="0" y="0"/>
            <a:chExt cx="32657700" cy="1148288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560957" cy="11482882"/>
            </a:xfrm>
            <a:custGeom>
              <a:avLst/>
              <a:gdLst/>
              <a:ahLst/>
              <a:cxnLst/>
              <a:rect l="l" t="t" r="r" b="b"/>
              <a:pathLst>
                <a:path w="11560957" h="11482882">
                  <a:moveTo>
                    <a:pt x="0" y="0"/>
                  </a:moveTo>
                  <a:lnTo>
                    <a:pt x="11560957" y="0"/>
                  </a:lnTo>
                  <a:lnTo>
                    <a:pt x="11560957" y="11482882"/>
                  </a:lnTo>
                  <a:lnTo>
                    <a:pt x="0" y="114828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41305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11551601" y="0"/>
              <a:ext cx="10553050" cy="11482882"/>
            </a:xfrm>
            <a:custGeom>
              <a:avLst/>
              <a:gdLst/>
              <a:ahLst/>
              <a:cxnLst/>
              <a:rect l="l" t="t" r="r" b="b"/>
              <a:pathLst>
                <a:path w="10553050" h="11482882">
                  <a:moveTo>
                    <a:pt x="0" y="0"/>
                  </a:moveTo>
                  <a:lnTo>
                    <a:pt x="10553050" y="0"/>
                  </a:lnTo>
                  <a:lnTo>
                    <a:pt x="10553050" y="11482882"/>
                  </a:lnTo>
                  <a:lnTo>
                    <a:pt x="0" y="114828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9550" b="-41305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22104651" y="0"/>
              <a:ext cx="10553050" cy="11482882"/>
            </a:xfrm>
            <a:custGeom>
              <a:avLst/>
              <a:gdLst/>
              <a:ahLst/>
              <a:cxnLst/>
              <a:rect l="l" t="t" r="r" b="b"/>
              <a:pathLst>
                <a:path w="10553050" h="11482882">
                  <a:moveTo>
                    <a:pt x="0" y="0"/>
                  </a:moveTo>
                  <a:lnTo>
                    <a:pt x="10553049" y="0"/>
                  </a:lnTo>
                  <a:lnTo>
                    <a:pt x="10553049" y="11482882"/>
                  </a:lnTo>
                  <a:lnTo>
                    <a:pt x="0" y="114828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9550" b="-41305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2158035" y="287479"/>
            <a:ext cx="13971931" cy="1482442"/>
            <a:chOff x="0" y="0"/>
            <a:chExt cx="8640341" cy="91675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640342" cy="916752"/>
            </a:xfrm>
            <a:custGeom>
              <a:avLst/>
              <a:gdLst/>
              <a:ahLst/>
              <a:cxnLst/>
              <a:rect l="l" t="t" r="r" b="b"/>
              <a:pathLst>
                <a:path w="8640342" h="916752">
                  <a:moveTo>
                    <a:pt x="11082" y="0"/>
                  </a:moveTo>
                  <a:lnTo>
                    <a:pt x="8629259" y="0"/>
                  </a:lnTo>
                  <a:cubicBezTo>
                    <a:pt x="8635380" y="0"/>
                    <a:pt x="8640342" y="4962"/>
                    <a:pt x="8640342" y="11082"/>
                  </a:cubicBezTo>
                  <a:lnTo>
                    <a:pt x="8640342" y="905670"/>
                  </a:lnTo>
                  <a:cubicBezTo>
                    <a:pt x="8640342" y="908610"/>
                    <a:pt x="8639174" y="911428"/>
                    <a:pt x="8637096" y="913507"/>
                  </a:cubicBezTo>
                  <a:cubicBezTo>
                    <a:pt x="8635017" y="915585"/>
                    <a:pt x="8632199" y="916752"/>
                    <a:pt x="8629259" y="916752"/>
                  </a:cubicBezTo>
                  <a:lnTo>
                    <a:pt x="11082" y="916752"/>
                  </a:lnTo>
                  <a:cubicBezTo>
                    <a:pt x="4962" y="916752"/>
                    <a:pt x="0" y="911791"/>
                    <a:pt x="0" y="905670"/>
                  </a:cubicBezTo>
                  <a:lnTo>
                    <a:pt x="0" y="11082"/>
                  </a:lnTo>
                  <a:cubicBezTo>
                    <a:pt x="0" y="8143"/>
                    <a:pt x="1168" y="5324"/>
                    <a:pt x="3246" y="3246"/>
                  </a:cubicBezTo>
                  <a:cubicBezTo>
                    <a:pt x="5324" y="1168"/>
                    <a:pt x="8143" y="0"/>
                    <a:pt x="11082" y="0"/>
                  </a:cubicBezTo>
                  <a:close/>
                </a:path>
              </a:pathLst>
            </a:custGeom>
            <a:solidFill>
              <a:srgbClr val="FCC2B0"/>
            </a:solidFill>
            <a:ln cap="sq">
              <a:noFill/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8640341" cy="935802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404928" y="2590293"/>
            <a:ext cx="4812000" cy="5589923"/>
            <a:chOff x="0" y="0"/>
            <a:chExt cx="2975775" cy="345684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975775" cy="3456848"/>
            </a:xfrm>
            <a:custGeom>
              <a:avLst/>
              <a:gdLst/>
              <a:ahLst/>
              <a:cxnLst/>
              <a:rect l="l" t="t" r="r" b="b"/>
              <a:pathLst>
                <a:path w="2975775" h="3456848">
                  <a:moveTo>
                    <a:pt x="32178" y="0"/>
                  </a:moveTo>
                  <a:lnTo>
                    <a:pt x="2943597" y="0"/>
                  </a:lnTo>
                  <a:cubicBezTo>
                    <a:pt x="2952131" y="0"/>
                    <a:pt x="2960316" y="3390"/>
                    <a:pt x="2966350" y="9425"/>
                  </a:cubicBezTo>
                  <a:cubicBezTo>
                    <a:pt x="2972385" y="15459"/>
                    <a:pt x="2975775" y="23644"/>
                    <a:pt x="2975775" y="32178"/>
                  </a:cubicBezTo>
                  <a:lnTo>
                    <a:pt x="2975775" y="3424671"/>
                  </a:lnTo>
                  <a:cubicBezTo>
                    <a:pt x="2975775" y="3433205"/>
                    <a:pt x="2972385" y="3441389"/>
                    <a:pt x="2966350" y="3447424"/>
                  </a:cubicBezTo>
                  <a:cubicBezTo>
                    <a:pt x="2960316" y="3453458"/>
                    <a:pt x="2952131" y="3456848"/>
                    <a:pt x="2943597" y="3456848"/>
                  </a:cubicBezTo>
                  <a:lnTo>
                    <a:pt x="32178" y="3456848"/>
                  </a:lnTo>
                  <a:cubicBezTo>
                    <a:pt x="23644" y="3456848"/>
                    <a:pt x="15459" y="3453458"/>
                    <a:pt x="9425" y="3447424"/>
                  </a:cubicBezTo>
                  <a:cubicBezTo>
                    <a:pt x="3390" y="3441389"/>
                    <a:pt x="0" y="3433205"/>
                    <a:pt x="0" y="3424671"/>
                  </a:cubicBezTo>
                  <a:lnTo>
                    <a:pt x="0" y="32178"/>
                  </a:lnTo>
                  <a:cubicBezTo>
                    <a:pt x="0" y="23644"/>
                    <a:pt x="3390" y="15459"/>
                    <a:pt x="9425" y="9425"/>
                  </a:cubicBezTo>
                  <a:cubicBezTo>
                    <a:pt x="15459" y="3390"/>
                    <a:pt x="23644" y="0"/>
                    <a:pt x="32178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2975775" cy="3475898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5614092" y="2012692"/>
            <a:ext cx="12850278" cy="6886949"/>
            <a:chOff x="0" y="0"/>
            <a:chExt cx="7946703" cy="4258938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946703" cy="4258938"/>
            </a:xfrm>
            <a:custGeom>
              <a:avLst/>
              <a:gdLst/>
              <a:ahLst/>
              <a:cxnLst/>
              <a:rect l="l" t="t" r="r" b="b"/>
              <a:pathLst>
                <a:path w="7946703" h="4258938">
                  <a:moveTo>
                    <a:pt x="12049" y="0"/>
                  </a:moveTo>
                  <a:lnTo>
                    <a:pt x="7934653" y="0"/>
                  </a:lnTo>
                  <a:cubicBezTo>
                    <a:pt x="7937849" y="0"/>
                    <a:pt x="7940914" y="1269"/>
                    <a:pt x="7943173" y="3529"/>
                  </a:cubicBezTo>
                  <a:cubicBezTo>
                    <a:pt x="7945433" y="5789"/>
                    <a:pt x="7946703" y="8854"/>
                    <a:pt x="7946703" y="12049"/>
                  </a:cubicBezTo>
                  <a:lnTo>
                    <a:pt x="7946703" y="4246889"/>
                  </a:lnTo>
                  <a:cubicBezTo>
                    <a:pt x="7946703" y="4253543"/>
                    <a:pt x="7941308" y="4258938"/>
                    <a:pt x="7934653" y="4258938"/>
                  </a:cubicBezTo>
                  <a:lnTo>
                    <a:pt x="12049" y="4258938"/>
                  </a:lnTo>
                  <a:cubicBezTo>
                    <a:pt x="5395" y="4258938"/>
                    <a:pt x="0" y="4253543"/>
                    <a:pt x="0" y="4246889"/>
                  </a:cubicBezTo>
                  <a:lnTo>
                    <a:pt x="0" y="12049"/>
                  </a:lnTo>
                  <a:cubicBezTo>
                    <a:pt x="0" y="5395"/>
                    <a:pt x="5395" y="0"/>
                    <a:pt x="12049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7946703" cy="4277988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959595" y="2773714"/>
            <a:ext cx="3702664" cy="5223082"/>
          </a:xfrm>
          <a:custGeom>
            <a:avLst/>
            <a:gdLst/>
            <a:ahLst/>
            <a:cxnLst/>
            <a:rect l="l" t="t" r="r" b="b"/>
            <a:pathLst>
              <a:path w="3702664" h="5223082">
                <a:moveTo>
                  <a:pt x="0" y="0"/>
                </a:moveTo>
                <a:lnTo>
                  <a:pt x="3702665" y="0"/>
                </a:lnTo>
                <a:lnTo>
                  <a:pt x="3702665" y="5223081"/>
                </a:lnTo>
                <a:lnTo>
                  <a:pt x="0" y="52230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664108" y="587058"/>
            <a:ext cx="14959783" cy="788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40"/>
              </a:lnSpc>
            </a:pPr>
            <a:r>
              <a:rPr lang="en-US" sz="46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DANS NOTRE ÉCOLE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541643" y="2326261"/>
            <a:ext cx="10717657" cy="1099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2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ÉDUQUER À UN USAGE RESPONSABLE, CRITIQUE ET RESPECTUEUX DU NUMÉRIQUE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757633" y="3368930"/>
            <a:ext cx="11918892" cy="5950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Classe de cm2: atelier “vrai ou Fake” à la bibliothèque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Avoir un esprit critique sur les différentes sources d’Internet et repérer les fake news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Utilisation du vidéoprojecteur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Apprentissage de l’utilisation des outils numériques ( Word, Powerpoint)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Prévention du cyberharcèlement en EMC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Rallye lecture sur tablettes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Concours de calcul mental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Temps limité des écrans en maternelle</a:t>
            </a:r>
          </a:p>
          <a:p>
            <a:pPr algn="l">
              <a:lnSpc>
                <a:spcPts val="4340"/>
              </a:lnSpc>
              <a:spcBef>
                <a:spcPct val="0"/>
              </a:spcBef>
            </a:pPr>
            <a:endParaRPr lang="en-US" sz="3100" b="1">
              <a:solidFill>
                <a:srgbClr val="000000"/>
              </a:solidFill>
              <a:latin typeface="Playpen Sans Medium"/>
              <a:ea typeface="Playpen Sans Medium"/>
              <a:cs typeface="Playpen Sans Medium"/>
              <a:sym typeface="Playpen Sans Medium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EB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37898" y="646138"/>
            <a:ext cx="20166234" cy="8973974"/>
          </a:xfrm>
          <a:custGeom>
            <a:avLst/>
            <a:gdLst/>
            <a:ahLst/>
            <a:cxnLst/>
            <a:rect l="l" t="t" r="r" b="b"/>
            <a:pathLst>
              <a:path w="20166234" h="8973974">
                <a:moveTo>
                  <a:pt x="0" y="0"/>
                </a:moveTo>
                <a:lnTo>
                  <a:pt x="20166234" y="0"/>
                </a:lnTo>
                <a:lnTo>
                  <a:pt x="20166234" y="8973974"/>
                </a:lnTo>
                <a:lnTo>
                  <a:pt x="0" y="897397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1028700"/>
            <a:ext cx="18288000" cy="8229600"/>
            <a:chOff x="0" y="0"/>
            <a:chExt cx="12246308" cy="55108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246308" cy="5510838"/>
            </a:xfrm>
            <a:custGeom>
              <a:avLst/>
              <a:gdLst/>
              <a:ahLst/>
              <a:cxnLst/>
              <a:rect l="l" t="t" r="r" b="b"/>
              <a:pathLst>
                <a:path w="12246308" h="5510838">
                  <a:moveTo>
                    <a:pt x="0" y="0"/>
                  </a:moveTo>
                  <a:lnTo>
                    <a:pt x="12246308" y="0"/>
                  </a:lnTo>
                  <a:lnTo>
                    <a:pt x="12246308" y="5510838"/>
                  </a:lnTo>
                  <a:lnTo>
                    <a:pt x="0" y="551083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2246308" cy="5520363"/>
            </a:xfrm>
            <a:prstGeom prst="rect">
              <a:avLst/>
            </a:prstGeom>
          </p:spPr>
          <p:txBody>
            <a:bodyPr lIns="27187" tIns="27187" rIns="27187" bIns="27187" rtlCol="0" anchor="ctr"/>
            <a:lstStyle/>
            <a:p>
              <a:pPr algn="ctr">
                <a:lnSpc>
                  <a:spcPts val="741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3708271" y="1028700"/>
            <a:ext cx="24776095" cy="8711605"/>
            <a:chOff x="0" y="0"/>
            <a:chExt cx="33034794" cy="116154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694449" cy="11615473"/>
            </a:xfrm>
            <a:custGeom>
              <a:avLst/>
              <a:gdLst/>
              <a:ahLst/>
              <a:cxnLst/>
              <a:rect l="l" t="t" r="r" b="b"/>
              <a:pathLst>
                <a:path w="11694449" h="11615473">
                  <a:moveTo>
                    <a:pt x="0" y="0"/>
                  </a:moveTo>
                  <a:lnTo>
                    <a:pt x="11694449" y="0"/>
                  </a:lnTo>
                  <a:lnTo>
                    <a:pt x="11694449" y="11615473"/>
                  </a:lnTo>
                  <a:lnTo>
                    <a:pt x="0" y="116154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41305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11684986" y="0"/>
              <a:ext cx="10674904" cy="11615473"/>
            </a:xfrm>
            <a:custGeom>
              <a:avLst/>
              <a:gdLst/>
              <a:ahLst/>
              <a:cxnLst/>
              <a:rect l="l" t="t" r="r" b="b"/>
              <a:pathLst>
                <a:path w="10674904" h="11615473">
                  <a:moveTo>
                    <a:pt x="0" y="0"/>
                  </a:moveTo>
                  <a:lnTo>
                    <a:pt x="10674904" y="0"/>
                  </a:lnTo>
                  <a:lnTo>
                    <a:pt x="10674904" y="11615473"/>
                  </a:lnTo>
                  <a:lnTo>
                    <a:pt x="0" y="116154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9550" b="-41305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22359890" y="0"/>
              <a:ext cx="10674904" cy="11615473"/>
            </a:xfrm>
            <a:custGeom>
              <a:avLst/>
              <a:gdLst/>
              <a:ahLst/>
              <a:cxnLst/>
              <a:rect l="l" t="t" r="r" b="b"/>
              <a:pathLst>
                <a:path w="10674904" h="11615473">
                  <a:moveTo>
                    <a:pt x="0" y="0"/>
                  </a:moveTo>
                  <a:lnTo>
                    <a:pt x="10674904" y="0"/>
                  </a:lnTo>
                  <a:lnTo>
                    <a:pt x="10674904" y="11615473"/>
                  </a:lnTo>
                  <a:lnTo>
                    <a:pt x="0" y="116154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9550" b="-41305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2612581" y="277495"/>
            <a:ext cx="13971931" cy="1482442"/>
            <a:chOff x="0" y="0"/>
            <a:chExt cx="8640341" cy="91675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640342" cy="916752"/>
            </a:xfrm>
            <a:custGeom>
              <a:avLst/>
              <a:gdLst/>
              <a:ahLst/>
              <a:cxnLst/>
              <a:rect l="l" t="t" r="r" b="b"/>
              <a:pathLst>
                <a:path w="8640342" h="916752">
                  <a:moveTo>
                    <a:pt x="11082" y="0"/>
                  </a:moveTo>
                  <a:lnTo>
                    <a:pt x="8629259" y="0"/>
                  </a:lnTo>
                  <a:cubicBezTo>
                    <a:pt x="8635380" y="0"/>
                    <a:pt x="8640342" y="4962"/>
                    <a:pt x="8640342" y="11082"/>
                  </a:cubicBezTo>
                  <a:lnTo>
                    <a:pt x="8640342" y="905670"/>
                  </a:lnTo>
                  <a:cubicBezTo>
                    <a:pt x="8640342" y="908610"/>
                    <a:pt x="8639174" y="911428"/>
                    <a:pt x="8637096" y="913507"/>
                  </a:cubicBezTo>
                  <a:cubicBezTo>
                    <a:pt x="8635017" y="915585"/>
                    <a:pt x="8632199" y="916752"/>
                    <a:pt x="8629259" y="916752"/>
                  </a:cubicBezTo>
                  <a:lnTo>
                    <a:pt x="11082" y="916752"/>
                  </a:lnTo>
                  <a:cubicBezTo>
                    <a:pt x="4962" y="916752"/>
                    <a:pt x="0" y="911791"/>
                    <a:pt x="0" y="905670"/>
                  </a:cubicBezTo>
                  <a:lnTo>
                    <a:pt x="0" y="11082"/>
                  </a:lnTo>
                  <a:cubicBezTo>
                    <a:pt x="0" y="8143"/>
                    <a:pt x="1168" y="5324"/>
                    <a:pt x="3246" y="3246"/>
                  </a:cubicBezTo>
                  <a:cubicBezTo>
                    <a:pt x="5324" y="1168"/>
                    <a:pt x="8143" y="0"/>
                    <a:pt x="11082" y="0"/>
                  </a:cubicBezTo>
                  <a:close/>
                </a:path>
              </a:pathLst>
            </a:custGeom>
            <a:solidFill>
              <a:srgbClr val="FCC2B0"/>
            </a:solidFill>
            <a:ln cap="sq">
              <a:noFill/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8640341" cy="935802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548468" y="2589541"/>
            <a:ext cx="4812000" cy="5589923"/>
            <a:chOff x="0" y="0"/>
            <a:chExt cx="2975775" cy="345684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975775" cy="3456848"/>
            </a:xfrm>
            <a:custGeom>
              <a:avLst/>
              <a:gdLst/>
              <a:ahLst/>
              <a:cxnLst/>
              <a:rect l="l" t="t" r="r" b="b"/>
              <a:pathLst>
                <a:path w="2975775" h="3456848">
                  <a:moveTo>
                    <a:pt x="32178" y="0"/>
                  </a:moveTo>
                  <a:lnTo>
                    <a:pt x="2943597" y="0"/>
                  </a:lnTo>
                  <a:cubicBezTo>
                    <a:pt x="2952131" y="0"/>
                    <a:pt x="2960316" y="3390"/>
                    <a:pt x="2966350" y="9425"/>
                  </a:cubicBezTo>
                  <a:cubicBezTo>
                    <a:pt x="2972385" y="15459"/>
                    <a:pt x="2975775" y="23644"/>
                    <a:pt x="2975775" y="32178"/>
                  </a:cubicBezTo>
                  <a:lnTo>
                    <a:pt x="2975775" y="3424671"/>
                  </a:lnTo>
                  <a:cubicBezTo>
                    <a:pt x="2975775" y="3433205"/>
                    <a:pt x="2972385" y="3441389"/>
                    <a:pt x="2966350" y="3447424"/>
                  </a:cubicBezTo>
                  <a:cubicBezTo>
                    <a:pt x="2960316" y="3453458"/>
                    <a:pt x="2952131" y="3456848"/>
                    <a:pt x="2943597" y="3456848"/>
                  </a:cubicBezTo>
                  <a:lnTo>
                    <a:pt x="32178" y="3456848"/>
                  </a:lnTo>
                  <a:cubicBezTo>
                    <a:pt x="23644" y="3456848"/>
                    <a:pt x="15459" y="3453458"/>
                    <a:pt x="9425" y="3447424"/>
                  </a:cubicBezTo>
                  <a:cubicBezTo>
                    <a:pt x="3390" y="3441389"/>
                    <a:pt x="0" y="3433205"/>
                    <a:pt x="0" y="3424671"/>
                  </a:cubicBezTo>
                  <a:lnTo>
                    <a:pt x="0" y="32178"/>
                  </a:lnTo>
                  <a:cubicBezTo>
                    <a:pt x="0" y="23644"/>
                    <a:pt x="3390" y="15459"/>
                    <a:pt x="9425" y="9425"/>
                  </a:cubicBezTo>
                  <a:cubicBezTo>
                    <a:pt x="15459" y="3390"/>
                    <a:pt x="23644" y="0"/>
                    <a:pt x="32178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2975775" cy="3475898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5629110" y="2112229"/>
            <a:ext cx="12156506" cy="6544546"/>
            <a:chOff x="0" y="0"/>
            <a:chExt cx="7517670" cy="404719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517670" cy="4047194"/>
            </a:xfrm>
            <a:custGeom>
              <a:avLst/>
              <a:gdLst/>
              <a:ahLst/>
              <a:cxnLst/>
              <a:rect l="l" t="t" r="r" b="b"/>
              <a:pathLst>
                <a:path w="7517670" h="4047194">
                  <a:moveTo>
                    <a:pt x="12737" y="0"/>
                  </a:moveTo>
                  <a:lnTo>
                    <a:pt x="7504933" y="0"/>
                  </a:lnTo>
                  <a:cubicBezTo>
                    <a:pt x="7511967" y="0"/>
                    <a:pt x="7517670" y="5703"/>
                    <a:pt x="7517670" y="12737"/>
                  </a:cubicBezTo>
                  <a:lnTo>
                    <a:pt x="7517670" y="4034457"/>
                  </a:lnTo>
                  <a:cubicBezTo>
                    <a:pt x="7517670" y="4041491"/>
                    <a:pt x="7511967" y="4047194"/>
                    <a:pt x="7504933" y="4047194"/>
                  </a:cubicBezTo>
                  <a:lnTo>
                    <a:pt x="12737" y="4047194"/>
                  </a:lnTo>
                  <a:cubicBezTo>
                    <a:pt x="5703" y="4047194"/>
                    <a:pt x="0" y="4041491"/>
                    <a:pt x="0" y="4034457"/>
                  </a:cubicBezTo>
                  <a:lnTo>
                    <a:pt x="0" y="12737"/>
                  </a:lnTo>
                  <a:cubicBezTo>
                    <a:pt x="0" y="5703"/>
                    <a:pt x="5703" y="0"/>
                    <a:pt x="12737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7517670" cy="4066244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1028700" y="2765989"/>
            <a:ext cx="3667682" cy="5237027"/>
          </a:xfrm>
          <a:custGeom>
            <a:avLst/>
            <a:gdLst/>
            <a:ahLst/>
            <a:cxnLst/>
            <a:rect l="l" t="t" r="r" b="b"/>
            <a:pathLst>
              <a:path w="3667682" h="5237027">
                <a:moveTo>
                  <a:pt x="0" y="0"/>
                </a:moveTo>
                <a:lnTo>
                  <a:pt x="3667682" y="0"/>
                </a:lnTo>
                <a:lnTo>
                  <a:pt x="3667682" y="5237027"/>
                </a:lnTo>
                <a:lnTo>
                  <a:pt x="0" y="52370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807649" y="182245"/>
            <a:ext cx="14959783" cy="1597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40"/>
              </a:lnSpc>
            </a:pPr>
            <a:r>
              <a:rPr lang="en-US" sz="46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HABITER LE MONDE EN PERSONNE RESPONSABLE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876764" y="2187505"/>
            <a:ext cx="11661198" cy="1099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FORMER DES ÉLÈVES CONSCIENTS DES ENJEUX DU MONDE À TRAVERS DES PROJETS (PERMACULTURE)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124418" y="4377248"/>
            <a:ext cx="11900433" cy="5213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40"/>
              </a:lnSpc>
              <a:spcBef>
                <a:spcPct val="0"/>
              </a:spcBef>
            </a:pPr>
            <a:endParaRPr/>
          </a:p>
        </p:txBody>
      </p:sp>
      <p:sp>
        <p:nvSpPr>
          <p:cNvPr id="23" name="TextBox 23"/>
          <p:cNvSpPr txBox="1"/>
          <p:nvPr/>
        </p:nvSpPr>
        <p:spPr>
          <a:xfrm>
            <a:off x="5876764" y="3508860"/>
            <a:ext cx="11661198" cy="4864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40"/>
              </a:lnSpc>
              <a:spcBef>
                <a:spcPct val="0"/>
              </a:spcBef>
            </a:pPr>
            <a:r>
              <a:rPr lang="en-US" sz="3100" b="1" u="sng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Enjeux éducatifs</a:t>
            </a:r>
          </a:p>
          <a:p>
            <a:pPr algn="l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· Développer le sens du bien commun</a:t>
            </a:r>
          </a:p>
          <a:p>
            <a:pPr algn="l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· Comprendre les liens entre écologie et solidarité</a:t>
            </a:r>
          </a:p>
          <a:p>
            <a:pPr algn="l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· Encourager l’engagement et l’esprit d’initiative</a:t>
            </a:r>
          </a:p>
          <a:p>
            <a:pPr algn="l">
              <a:lnSpc>
                <a:spcPts val="4340"/>
              </a:lnSpc>
              <a:spcBef>
                <a:spcPct val="0"/>
              </a:spcBef>
            </a:pPr>
            <a:r>
              <a:rPr lang="en-US" sz="3100" b="1" u="sng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Exemples de mise en œuvre</a:t>
            </a:r>
          </a:p>
          <a:p>
            <a:pPr algn="l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· Projet d’éducation à la permaculture au sein de l’établissement</a:t>
            </a:r>
          </a:p>
          <a:p>
            <a:pPr algn="l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· Projets pédagogiques autour de la responsabilité et de la coopération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EB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37898" y="646138"/>
            <a:ext cx="20166234" cy="8973974"/>
          </a:xfrm>
          <a:custGeom>
            <a:avLst/>
            <a:gdLst/>
            <a:ahLst/>
            <a:cxnLst/>
            <a:rect l="l" t="t" r="r" b="b"/>
            <a:pathLst>
              <a:path w="20166234" h="8973974">
                <a:moveTo>
                  <a:pt x="0" y="0"/>
                </a:moveTo>
                <a:lnTo>
                  <a:pt x="20166234" y="0"/>
                </a:lnTo>
                <a:lnTo>
                  <a:pt x="20166234" y="8973974"/>
                </a:lnTo>
                <a:lnTo>
                  <a:pt x="0" y="897397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1028700"/>
            <a:ext cx="18288000" cy="8229600"/>
            <a:chOff x="0" y="0"/>
            <a:chExt cx="12246308" cy="55108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246308" cy="5510838"/>
            </a:xfrm>
            <a:custGeom>
              <a:avLst/>
              <a:gdLst/>
              <a:ahLst/>
              <a:cxnLst/>
              <a:rect l="l" t="t" r="r" b="b"/>
              <a:pathLst>
                <a:path w="12246308" h="5510838">
                  <a:moveTo>
                    <a:pt x="0" y="0"/>
                  </a:moveTo>
                  <a:lnTo>
                    <a:pt x="12246308" y="0"/>
                  </a:lnTo>
                  <a:lnTo>
                    <a:pt x="12246308" y="5510838"/>
                  </a:lnTo>
                  <a:lnTo>
                    <a:pt x="0" y="551083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2246308" cy="5520363"/>
            </a:xfrm>
            <a:prstGeom prst="rect">
              <a:avLst/>
            </a:prstGeom>
          </p:spPr>
          <p:txBody>
            <a:bodyPr lIns="27187" tIns="27187" rIns="27187" bIns="27187" rtlCol="0" anchor="ctr"/>
            <a:lstStyle/>
            <a:p>
              <a:pPr algn="ctr">
                <a:lnSpc>
                  <a:spcPts val="741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3542829" y="1028700"/>
            <a:ext cx="24776095" cy="8711605"/>
            <a:chOff x="0" y="0"/>
            <a:chExt cx="33034794" cy="116154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694449" cy="11615473"/>
            </a:xfrm>
            <a:custGeom>
              <a:avLst/>
              <a:gdLst/>
              <a:ahLst/>
              <a:cxnLst/>
              <a:rect l="l" t="t" r="r" b="b"/>
              <a:pathLst>
                <a:path w="11694449" h="11615473">
                  <a:moveTo>
                    <a:pt x="0" y="0"/>
                  </a:moveTo>
                  <a:lnTo>
                    <a:pt x="11694449" y="0"/>
                  </a:lnTo>
                  <a:lnTo>
                    <a:pt x="11694449" y="11615473"/>
                  </a:lnTo>
                  <a:lnTo>
                    <a:pt x="0" y="116154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41305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11684986" y="0"/>
              <a:ext cx="10674904" cy="11615473"/>
            </a:xfrm>
            <a:custGeom>
              <a:avLst/>
              <a:gdLst/>
              <a:ahLst/>
              <a:cxnLst/>
              <a:rect l="l" t="t" r="r" b="b"/>
              <a:pathLst>
                <a:path w="10674904" h="11615473">
                  <a:moveTo>
                    <a:pt x="0" y="0"/>
                  </a:moveTo>
                  <a:lnTo>
                    <a:pt x="10674904" y="0"/>
                  </a:lnTo>
                  <a:lnTo>
                    <a:pt x="10674904" y="11615473"/>
                  </a:lnTo>
                  <a:lnTo>
                    <a:pt x="0" y="116154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9550" b="-41305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22359890" y="0"/>
              <a:ext cx="10674904" cy="11615473"/>
            </a:xfrm>
            <a:custGeom>
              <a:avLst/>
              <a:gdLst/>
              <a:ahLst/>
              <a:cxnLst/>
              <a:rect l="l" t="t" r="r" b="b"/>
              <a:pathLst>
                <a:path w="10674904" h="11615473">
                  <a:moveTo>
                    <a:pt x="0" y="0"/>
                  </a:moveTo>
                  <a:lnTo>
                    <a:pt x="10674904" y="0"/>
                  </a:lnTo>
                  <a:lnTo>
                    <a:pt x="10674904" y="11615473"/>
                  </a:lnTo>
                  <a:lnTo>
                    <a:pt x="0" y="116154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9550" b="-41305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2158035" y="295515"/>
            <a:ext cx="13971931" cy="1171437"/>
            <a:chOff x="0" y="0"/>
            <a:chExt cx="8640341" cy="72442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640342" cy="724425"/>
            </a:xfrm>
            <a:custGeom>
              <a:avLst/>
              <a:gdLst/>
              <a:ahLst/>
              <a:cxnLst/>
              <a:rect l="l" t="t" r="r" b="b"/>
              <a:pathLst>
                <a:path w="8640342" h="724425">
                  <a:moveTo>
                    <a:pt x="11082" y="0"/>
                  </a:moveTo>
                  <a:lnTo>
                    <a:pt x="8629259" y="0"/>
                  </a:lnTo>
                  <a:cubicBezTo>
                    <a:pt x="8635380" y="0"/>
                    <a:pt x="8640342" y="4962"/>
                    <a:pt x="8640342" y="11082"/>
                  </a:cubicBezTo>
                  <a:lnTo>
                    <a:pt x="8640342" y="713343"/>
                  </a:lnTo>
                  <a:cubicBezTo>
                    <a:pt x="8640342" y="719463"/>
                    <a:pt x="8635380" y="724425"/>
                    <a:pt x="8629259" y="724425"/>
                  </a:cubicBezTo>
                  <a:lnTo>
                    <a:pt x="11082" y="724425"/>
                  </a:lnTo>
                  <a:cubicBezTo>
                    <a:pt x="8143" y="724425"/>
                    <a:pt x="5324" y="723257"/>
                    <a:pt x="3246" y="721179"/>
                  </a:cubicBezTo>
                  <a:cubicBezTo>
                    <a:pt x="1168" y="719100"/>
                    <a:pt x="0" y="716282"/>
                    <a:pt x="0" y="713343"/>
                  </a:cubicBezTo>
                  <a:lnTo>
                    <a:pt x="0" y="11082"/>
                  </a:lnTo>
                  <a:cubicBezTo>
                    <a:pt x="0" y="8143"/>
                    <a:pt x="1168" y="5324"/>
                    <a:pt x="3246" y="3246"/>
                  </a:cubicBezTo>
                  <a:cubicBezTo>
                    <a:pt x="5324" y="1168"/>
                    <a:pt x="8143" y="0"/>
                    <a:pt x="11082" y="0"/>
                  </a:cubicBezTo>
                  <a:close/>
                </a:path>
              </a:pathLst>
            </a:custGeom>
            <a:solidFill>
              <a:srgbClr val="FCC2B0"/>
            </a:solidFill>
            <a:ln cap="sq">
              <a:noFill/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8640341" cy="743475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404928" y="2589541"/>
            <a:ext cx="4812000" cy="5589923"/>
            <a:chOff x="0" y="0"/>
            <a:chExt cx="2975775" cy="345684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975775" cy="3456848"/>
            </a:xfrm>
            <a:custGeom>
              <a:avLst/>
              <a:gdLst/>
              <a:ahLst/>
              <a:cxnLst/>
              <a:rect l="l" t="t" r="r" b="b"/>
              <a:pathLst>
                <a:path w="2975775" h="3456848">
                  <a:moveTo>
                    <a:pt x="32178" y="0"/>
                  </a:moveTo>
                  <a:lnTo>
                    <a:pt x="2943597" y="0"/>
                  </a:lnTo>
                  <a:cubicBezTo>
                    <a:pt x="2952131" y="0"/>
                    <a:pt x="2960316" y="3390"/>
                    <a:pt x="2966350" y="9425"/>
                  </a:cubicBezTo>
                  <a:cubicBezTo>
                    <a:pt x="2972385" y="15459"/>
                    <a:pt x="2975775" y="23644"/>
                    <a:pt x="2975775" y="32178"/>
                  </a:cubicBezTo>
                  <a:lnTo>
                    <a:pt x="2975775" y="3424671"/>
                  </a:lnTo>
                  <a:cubicBezTo>
                    <a:pt x="2975775" y="3433205"/>
                    <a:pt x="2972385" y="3441389"/>
                    <a:pt x="2966350" y="3447424"/>
                  </a:cubicBezTo>
                  <a:cubicBezTo>
                    <a:pt x="2960316" y="3453458"/>
                    <a:pt x="2952131" y="3456848"/>
                    <a:pt x="2943597" y="3456848"/>
                  </a:cubicBezTo>
                  <a:lnTo>
                    <a:pt x="32178" y="3456848"/>
                  </a:lnTo>
                  <a:cubicBezTo>
                    <a:pt x="23644" y="3456848"/>
                    <a:pt x="15459" y="3453458"/>
                    <a:pt x="9425" y="3447424"/>
                  </a:cubicBezTo>
                  <a:cubicBezTo>
                    <a:pt x="3390" y="3441389"/>
                    <a:pt x="0" y="3433205"/>
                    <a:pt x="0" y="3424671"/>
                  </a:cubicBezTo>
                  <a:lnTo>
                    <a:pt x="0" y="32178"/>
                  </a:lnTo>
                  <a:cubicBezTo>
                    <a:pt x="0" y="23644"/>
                    <a:pt x="3390" y="15459"/>
                    <a:pt x="9425" y="9425"/>
                  </a:cubicBezTo>
                  <a:cubicBezTo>
                    <a:pt x="15459" y="3390"/>
                    <a:pt x="23644" y="0"/>
                    <a:pt x="32178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2975775" cy="3475898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5598102" y="1723320"/>
            <a:ext cx="12634976" cy="8072679"/>
            <a:chOff x="0" y="0"/>
            <a:chExt cx="7813559" cy="4992202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813559" cy="4992202"/>
            </a:xfrm>
            <a:custGeom>
              <a:avLst/>
              <a:gdLst/>
              <a:ahLst/>
              <a:cxnLst/>
              <a:rect l="l" t="t" r="r" b="b"/>
              <a:pathLst>
                <a:path w="7813559" h="4992202">
                  <a:moveTo>
                    <a:pt x="12255" y="0"/>
                  </a:moveTo>
                  <a:lnTo>
                    <a:pt x="7801304" y="0"/>
                  </a:lnTo>
                  <a:cubicBezTo>
                    <a:pt x="7804554" y="0"/>
                    <a:pt x="7807671" y="1291"/>
                    <a:pt x="7809969" y="3589"/>
                  </a:cubicBezTo>
                  <a:cubicBezTo>
                    <a:pt x="7812267" y="5888"/>
                    <a:pt x="7813559" y="9005"/>
                    <a:pt x="7813559" y="12255"/>
                  </a:cubicBezTo>
                  <a:lnTo>
                    <a:pt x="7813559" y="4979947"/>
                  </a:lnTo>
                  <a:cubicBezTo>
                    <a:pt x="7813559" y="4986715"/>
                    <a:pt x="7808072" y="4992202"/>
                    <a:pt x="7801304" y="4992202"/>
                  </a:cubicBezTo>
                  <a:lnTo>
                    <a:pt x="12255" y="4992202"/>
                  </a:lnTo>
                  <a:cubicBezTo>
                    <a:pt x="9005" y="4992202"/>
                    <a:pt x="5888" y="4990911"/>
                    <a:pt x="3589" y="4988613"/>
                  </a:cubicBezTo>
                  <a:cubicBezTo>
                    <a:pt x="1291" y="4986314"/>
                    <a:pt x="0" y="4983197"/>
                    <a:pt x="0" y="4979947"/>
                  </a:cubicBezTo>
                  <a:lnTo>
                    <a:pt x="0" y="12255"/>
                  </a:lnTo>
                  <a:cubicBezTo>
                    <a:pt x="0" y="9005"/>
                    <a:pt x="1291" y="5888"/>
                    <a:pt x="3589" y="3589"/>
                  </a:cubicBezTo>
                  <a:cubicBezTo>
                    <a:pt x="5888" y="1291"/>
                    <a:pt x="9005" y="0"/>
                    <a:pt x="12255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7813559" cy="5011252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977086" y="2765989"/>
            <a:ext cx="3667682" cy="5237027"/>
          </a:xfrm>
          <a:custGeom>
            <a:avLst/>
            <a:gdLst/>
            <a:ahLst/>
            <a:cxnLst/>
            <a:rect l="l" t="t" r="r" b="b"/>
            <a:pathLst>
              <a:path w="3667682" h="5237027">
                <a:moveTo>
                  <a:pt x="0" y="0"/>
                </a:moveTo>
                <a:lnTo>
                  <a:pt x="3667683" y="0"/>
                </a:lnTo>
                <a:lnTo>
                  <a:pt x="3667683" y="5237027"/>
                </a:lnTo>
                <a:lnTo>
                  <a:pt x="0" y="52370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664108" y="439591"/>
            <a:ext cx="14959783" cy="788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40"/>
              </a:lnSpc>
            </a:pPr>
            <a:r>
              <a:rPr lang="en-US" sz="46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DANS NOTRE ÉCOLE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885184" y="1666170"/>
            <a:ext cx="11661198" cy="1099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FORMER DES ÉLÈVES CONSCIENTS DES ENJEUX DU MONDE À TRAVERS DES PROJETS (PERMACULTURE)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124418" y="4377248"/>
            <a:ext cx="11900433" cy="5213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40"/>
              </a:lnSpc>
              <a:spcBef>
                <a:spcPct val="0"/>
              </a:spcBef>
            </a:pPr>
            <a:endParaRPr/>
          </a:p>
        </p:txBody>
      </p:sp>
      <p:sp>
        <p:nvSpPr>
          <p:cNvPr id="23" name="TextBox 23"/>
          <p:cNvSpPr txBox="1"/>
          <p:nvPr/>
        </p:nvSpPr>
        <p:spPr>
          <a:xfrm>
            <a:off x="5789490" y="2966014"/>
            <a:ext cx="12235361" cy="81222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Donner des responsabilités aux élèves chaque semaine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Prendre soin du matériel commun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Sensibiliser au respect de son propre matériel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Planning pour le nettoyage de la cour (une classe par semaine)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Tri des déchets : deux poubelles en classe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Collecte de jouets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Repas partage dont le bénéfice est redistribué à des associations caritatives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Ecole dehors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Classes transplantées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Permaculture</a:t>
            </a:r>
          </a:p>
          <a:p>
            <a:pPr algn="l">
              <a:lnSpc>
                <a:spcPts val="4340"/>
              </a:lnSpc>
            </a:pPr>
            <a:endParaRPr lang="en-US" sz="3100" b="1">
              <a:solidFill>
                <a:srgbClr val="000000"/>
              </a:solidFill>
              <a:latin typeface="Playpen Sans Medium"/>
              <a:ea typeface="Playpen Sans Medium"/>
              <a:cs typeface="Playpen Sans Medium"/>
              <a:sym typeface="Playpen Sans Medium"/>
            </a:endParaRPr>
          </a:p>
          <a:p>
            <a:pPr algn="l">
              <a:lnSpc>
                <a:spcPts val="4340"/>
              </a:lnSpc>
            </a:pPr>
            <a:endParaRPr lang="en-US" sz="3100" b="1">
              <a:solidFill>
                <a:srgbClr val="000000"/>
              </a:solidFill>
              <a:latin typeface="Playpen Sans Medium"/>
              <a:ea typeface="Playpen Sans Medium"/>
              <a:cs typeface="Playpen Sans Medium"/>
              <a:sym typeface="Playpen Sans Medium"/>
            </a:endParaRPr>
          </a:p>
          <a:p>
            <a:pPr algn="l">
              <a:lnSpc>
                <a:spcPts val="4340"/>
              </a:lnSpc>
              <a:spcBef>
                <a:spcPct val="0"/>
              </a:spcBef>
            </a:pPr>
            <a:endParaRPr lang="en-US" sz="3100" b="1">
              <a:solidFill>
                <a:srgbClr val="000000"/>
              </a:solidFill>
              <a:latin typeface="Playpen Sans Medium"/>
              <a:ea typeface="Playpen Sans Medium"/>
              <a:cs typeface="Playpen Sans Medium"/>
              <a:sym typeface="Playpen Sans Medium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EB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84525" y="646138"/>
            <a:ext cx="20212861" cy="8994723"/>
          </a:xfrm>
          <a:custGeom>
            <a:avLst/>
            <a:gdLst/>
            <a:ahLst/>
            <a:cxnLst/>
            <a:rect l="l" t="t" r="r" b="b"/>
            <a:pathLst>
              <a:path w="20212861" h="8994723">
                <a:moveTo>
                  <a:pt x="0" y="0"/>
                </a:moveTo>
                <a:lnTo>
                  <a:pt x="20212861" y="0"/>
                </a:lnTo>
                <a:lnTo>
                  <a:pt x="20212861" y="8994724"/>
                </a:lnTo>
                <a:lnTo>
                  <a:pt x="0" y="89947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1028700"/>
            <a:ext cx="18288000" cy="8229600"/>
            <a:chOff x="0" y="0"/>
            <a:chExt cx="12246308" cy="55108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246308" cy="5510838"/>
            </a:xfrm>
            <a:custGeom>
              <a:avLst/>
              <a:gdLst/>
              <a:ahLst/>
              <a:cxnLst/>
              <a:rect l="l" t="t" r="r" b="b"/>
              <a:pathLst>
                <a:path w="12246308" h="5510838">
                  <a:moveTo>
                    <a:pt x="0" y="0"/>
                  </a:moveTo>
                  <a:lnTo>
                    <a:pt x="12246308" y="0"/>
                  </a:lnTo>
                  <a:lnTo>
                    <a:pt x="12246308" y="5510838"/>
                  </a:lnTo>
                  <a:lnTo>
                    <a:pt x="0" y="551083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2246308" cy="5520363"/>
            </a:xfrm>
            <a:prstGeom prst="rect">
              <a:avLst/>
            </a:prstGeom>
          </p:spPr>
          <p:txBody>
            <a:bodyPr lIns="27187" tIns="27187" rIns="27187" bIns="27187" rtlCol="0" anchor="ctr"/>
            <a:lstStyle/>
            <a:p>
              <a:pPr algn="ctr">
                <a:lnSpc>
                  <a:spcPts val="741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2322762" y="1028700"/>
            <a:ext cx="23390587" cy="8224442"/>
            <a:chOff x="0" y="0"/>
            <a:chExt cx="31187449" cy="1096592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040482" cy="10965922"/>
            </a:xfrm>
            <a:custGeom>
              <a:avLst/>
              <a:gdLst/>
              <a:ahLst/>
              <a:cxnLst/>
              <a:rect l="l" t="t" r="r" b="b"/>
              <a:pathLst>
                <a:path w="11040482" h="10965922">
                  <a:moveTo>
                    <a:pt x="0" y="0"/>
                  </a:moveTo>
                  <a:lnTo>
                    <a:pt x="11040482" y="0"/>
                  </a:lnTo>
                  <a:lnTo>
                    <a:pt x="11040482" y="10965922"/>
                  </a:lnTo>
                  <a:lnTo>
                    <a:pt x="0" y="109659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41305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11031548" y="0"/>
              <a:ext cx="10077951" cy="10965922"/>
            </a:xfrm>
            <a:custGeom>
              <a:avLst/>
              <a:gdLst/>
              <a:ahLst/>
              <a:cxnLst/>
              <a:rect l="l" t="t" r="r" b="b"/>
              <a:pathLst>
                <a:path w="10077951" h="10965922">
                  <a:moveTo>
                    <a:pt x="0" y="0"/>
                  </a:moveTo>
                  <a:lnTo>
                    <a:pt x="10077951" y="0"/>
                  </a:lnTo>
                  <a:lnTo>
                    <a:pt x="10077951" y="10965922"/>
                  </a:lnTo>
                  <a:lnTo>
                    <a:pt x="0" y="109659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9550" b="-41305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21109499" y="0"/>
              <a:ext cx="10077951" cy="10965922"/>
            </a:xfrm>
            <a:custGeom>
              <a:avLst/>
              <a:gdLst/>
              <a:ahLst/>
              <a:cxnLst/>
              <a:rect l="l" t="t" r="r" b="b"/>
              <a:pathLst>
                <a:path w="10077951" h="10965922">
                  <a:moveTo>
                    <a:pt x="0" y="0"/>
                  </a:moveTo>
                  <a:lnTo>
                    <a:pt x="10077950" y="0"/>
                  </a:lnTo>
                  <a:lnTo>
                    <a:pt x="10077950" y="10965922"/>
                  </a:lnTo>
                  <a:lnTo>
                    <a:pt x="0" y="109659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9550" b="-41305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2386566" y="272272"/>
            <a:ext cx="13971931" cy="1482442"/>
            <a:chOff x="0" y="0"/>
            <a:chExt cx="8640341" cy="91675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640342" cy="916752"/>
            </a:xfrm>
            <a:custGeom>
              <a:avLst/>
              <a:gdLst/>
              <a:ahLst/>
              <a:cxnLst/>
              <a:rect l="l" t="t" r="r" b="b"/>
              <a:pathLst>
                <a:path w="8640342" h="916752">
                  <a:moveTo>
                    <a:pt x="11082" y="0"/>
                  </a:moveTo>
                  <a:lnTo>
                    <a:pt x="8629259" y="0"/>
                  </a:lnTo>
                  <a:cubicBezTo>
                    <a:pt x="8635380" y="0"/>
                    <a:pt x="8640342" y="4962"/>
                    <a:pt x="8640342" y="11082"/>
                  </a:cubicBezTo>
                  <a:lnTo>
                    <a:pt x="8640342" y="905670"/>
                  </a:lnTo>
                  <a:cubicBezTo>
                    <a:pt x="8640342" y="908610"/>
                    <a:pt x="8639174" y="911428"/>
                    <a:pt x="8637096" y="913507"/>
                  </a:cubicBezTo>
                  <a:cubicBezTo>
                    <a:pt x="8635017" y="915585"/>
                    <a:pt x="8632199" y="916752"/>
                    <a:pt x="8629259" y="916752"/>
                  </a:cubicBezTo>
                  <a:lnTo>
                    <a:pt x="11082" y="916752"/>
                  </a:lnTo>
                  <a:cubicBezTo>
                    <a:pt x="4962" y="916752"/>
                    <a:pt x="0" y="911791"/>
                    <a:pt x="0" y="905670"/>
                  </a:cubicBezTo>
                  <a:lnTo>
                    <a:pt x="0" y="11082"/>
                  </a:lnTo>
                  <a:cubicBezTo>
                    <a:pt x="0" y="8143"/>
                    <a:pt x="1168" y="5324"/>
                    <a:pt x="3246" y="3246"/>
                  </a:cubicBezTo>
                  <a:cubicBezTo>
                    <a:pt x="5324" y="1168"/>
                    <a:pt x="8143" y="0"/>
                    <a:pt x="11082" y="0"/>
                  </a:cubicBezTo>
                  <a:close/>
                </a:path>
              </a:pathLst>
            </a:custGeom>
            <a:solidFill>
              <a:srgbClr val="FCC2B0"/>
            </a:solidFill>
            <a:ln cap="sq">
              <a:noFill/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8640341" cy="935802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811627" y="3236227"/>
            <a:ext cx="4812000" cy="5589923"/>
            <a:chOff x="0" y="0"/>
            <a:chExt cx="2975775" cy="345684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975775" cy="3456848"/>
            </a:xfrm>
            <a:custGeom>
              <a:avLst/>
              <a:gdLst/>
              <a:ahLst/>
              <a:cxnLst/>
              <a:rect l="l" t="t" r="r" b="b"/>
              <a:pathLst>
                <a:path w="2975775" h="3456848">
                  <a:moveTo>
                    <a:pt x="32178" y="0"/>
                  </a:moveTo>
                  <a:lnTo>
                    <a:pt x="2943597" y="0"/>
                  </a:lnTo>
                  <a:cubicBezTo>
                    <a:pt x="2952131" y="0"/>
                    <a:pt x="2960316" y="3390"/>
                    <a:pt x="2966350" y="9425"/>
                  </a:cubicBezTo>
                  <a:cubicBezTo>
                    <a:pt x="2972385" y="15459"/>
                    <a:pt x="2975775" y="23644"/>
                    <a:pt x="2975775" y="32178"/>
                  </a:cubicBezTo>
                  <a:lnTo>
                    <a:pt x="2975775" y="3424671"/>
                  </a:lnTo>
                  <a:cubicBezTo>
                    <a:pt x="2975775" y="3433205"/>
                    <a:pt x="2972385" y="3441389"/>
                    <a:pt x="2966350" y="3447424"/>
                  </a:cubicBezTo>
                  <a:cubicBezTo>
                    <a:pt x="2960316" y="3453458"/>
                    <a:pt x="2952131" y="3456848"/>
                    <a:pt x="2943597" y="3456848"/>
                  </a:cubicBezTo>
                  <a:lnTo>
                    <a:pt x="32178" y="3456848"/>
                  </a:lnTo>
                  <a:cubicBezTo>
                    <a:pt x="23644" y="3456848"/>
                    <a:pt x="15459" y="3453458"/>
                    <a:pt x="9425" y="3447424"/>
                  </a:cubicBezTo>
                  <a:cubicBezTo>
                    <a:pt x="3390" y="3441389"/>
                    <a:pt x="0" y="3433205"/>
                    <a:pt x="0" y="3424671"/>
                  </a:cubicBezTo>
                  <a:lnTo>
                    <a:pt x="0" y="32178"/>
                  </a:lnTo>
                  <a:cubicBezTo>
                    <a:pt x="0" y="23644"/>
                    <a:pt x="3390" y="15459"/>
                    <a:pt x="9425" y="9425"/>
                  </a:cubicBezTo>
                  <a:cubicBezTo>
                    <a:pt x="15459" y="3390"/>
                    <a:pt x="23644" y="0"/>
                    <a:pt x="32178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2975775" cy="3475898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5868345" y="3075566"/>
            <a:ext cx="12156506" cy="5977857"/>
            <a:chOff x="0" y="0"/>
            <a:chExt cx="7517670" cy="369674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517670" cy="3696749"/>
            </a:xfrm>
            <a:custGeom>
              <a:avLst/>
              <a:gdLst/>
              <a:ahLst/>
              <a:cxnLst/>
              <a:rect l="l" t="t" r="r" b="b"/>
              <a:pathLst>
                <a:path w="7517670" h="3696749">
                  <a:moveTo>
                    <a:pt x="12737" y="0"/>
                  </a:moveTo>
                  <a:lnTo>
                    <a:pt x="7504933" y="0"/>
                  </a:lnTo>
                  <a:cubicBezTo>
                    <a:pt x="7511967" y="0"/>
                    <a:pt x="7517670" y="5703"/>
                    <a:pt x="7517670" y="12737"/>
                  </a:cubicBezTo>
                  <a:lnTo>
                    <a:pt x="7517670" y="3684012"/>
                  </a:lnTo>
                  <a:cubicBezTo>
                    <a:pt x="7517670" y="3691046"/>
                    <a:pt x="7511967" y="3696749"/>
                    <a:pt x="7504933" y="3696749"/>
                  </a:cubicBezTo>
                  <a:lnTo>
                    <a:pt x="12737" y="3696749"/>
                  </a:lnTo>
                  <a:cubicBezTo>
                    <a:pt x="5703" y="3696749"/>
                    <a:pt x="0" y="3691046"/>
                    <a:pt x="0" y="3684012"/>
                  </a:cubicBezTo>
                  <a:lnTo>
                    <a:pt x="0" y="12737"/>
                  </a:lnTo>
                  <a:cubicBezTo>
                    <a:pt x="0" y="5703"/>
                    <a:pt x="5703" y="0"/>
                    <a:pt x="12737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7517670" cy="3715799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1401418" y="3462030"/>
            <a:ext cx="3632416" cy="5237027"/>
          </a:xfrm>
          <a:custGeom>
            <a:avLst/>
            <a:gdLst/>
            <a:ahLst/>
            <a:cxnLst/>
            <a:rect l="l" t="t" r="r" b="b"/>
            <a:pathLst>
              <a:path w="3632416" h="5237027">
                <a:moveTo>
                  <a:pt x="0" y="0"/>
                </a:moveTo>
                <a:lnTo>
                  <a:pt x="3632417" y="0"/>
                </a:lnTo>
                <a:lnTo>
                  <a:pt x="3632417" y="5237027"/>
                </a:lnTo>
                <a:lnTo>
                  <a:pt x="0" y="52370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664108" y="550888"/>
            <a:ext cx="14959783" cy="788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40"/>
              </a:lnSpc>
            </a:pPr>
            <a:r>
              <a:rPr lang="en-US" sz="46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CULTIVER LA VIE INTÉRIEURE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541643" y="3334579"/>
            <a:ext cx="10717657" cy="537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CULTIVER LA VIE INTÉRIEURE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124418" y="4377248"/>
            <a:ext cx="11900433" cy="2693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40"/>
              </a:lnSpc>
            </a:pPr>
            <a:r>
              <a:rPr lang="en-US" sz="3100" b="1" u="sng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Enjeux éducatifs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·Favoriser la réflexion personnelle et le questionnement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·Proposer des temps de silence et de partage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·Permettre aux élèves de donner du sens à leur parcours</a:t>
            </a:r>
          </a:p>
          <a:p>
            <a:pPr algn="l">
              <a:lnSpc>
                <a:spcPts val="4340"/>
              </a:lnSpc>
              <a:spcBef>
                <a:spcPct val="0"/>
              </a:spcBef>
            </a:pPr>
            <a:endParaRPr lang="en-US" sz="3100" b="1">
              <a:solidFill>
                <a:srgbClr val="000000"/>
              </a:solidFill>
              <a:latin typeface="Playpen Sans Medium"/>
              <a:ea typeface="Playpen Sans Medium"/>
              <a:cs typeface="Playpen Sans Medium"/>
              <a:sym typeface="Playpen Sans Medium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EB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84525" y="646138"/>
            <a:ext cx="20212861" cy="8994723"/>
          </a:xfrm>
          <a:custGeom>
            <a:avLst/>
            <a:gdLst/>
            <a:ahLst/>
            <a:cxnLst/>
            <a:rect l="l" t="t" r="r" b="b"/>
            <a:pathLst>
              <a:path w="20212861" h="8994723">
                <a:moveTo>
                  <a:pt x="0" y="0"/>
                </a:moveTo>
                <a:lnTo>
                  <a:pt x="20212861" y="0"/>
                </a:lnTo>
                <a:lnTo>
                  <a:pt x="20212861" y="8994724"/>
                </a:lnTo>
                <a:lnTo>
                  <a:pt x="0" y="89947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1028700"/>
            <a:ext cx="18288000" cy="8229600"/>
            <a:chOff x="0" y="0"/>
            <a:chExt cx="12246308" cy="55108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246308" cy="5510838"/>
            </a:xfrm>
            <a:custGeom>
              <a:avLst/>
              <a:gdLst/>
              <a:ahLst/>
              <a:cxnLst/>
              <a:rect l="l" t="t" r="r" b="b"/>
              <a:pathLst>
                <a:path w="12246308" h="5510838">
                  <a:moveTo>
                    <a:pt x="0" y="0"/>
                  </a:moveTo>
                  <a:lnTo>
                    <a:pt x="12246308" y="0"/>
                  </a:lnTo>
                  <a:lnTo>
                    <a:pt x="12246308" y="5510838"/>
                  </a:lnTo>
                  <a:lnTo>
                    <a:pt x="0" y="551083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2246308" cy="5520363"/>
            </a:xfrm>
            <a:prstGeom prst="rect">
              <a:avLst/>
            </a:prstGeom>
          </p:spPr>
          <p:txBody>
            <a:bodyPr lIns="27187" tIns="27187" rIns="27187" bIns="27187" rtlCol="0" anchor="ctr"/>
            <a:lstStyle/>
            <a:p>
              <a:pPr algn="ctr">
                <a:lnSpc>
                  <a:spcPts val="741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2322762" y="1028700"/>
            <a:ext cx="23390587" cy="8224442"/>
            <a:chOff x="0" y="0"/>
            <a:chExt cx="31187449" cy="1096592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040482" cy="10965922"/>
            </a:xfrm>
            <a:custGeom>
              <a:avLst/>
              <a:gdLst/>
              <a:ahLst/>
              <a:cxnLst/>
              <a:rect l="l" t="t" r="r" b="b"/>
              <a:pathLst>
                <a:path w="11040482" h="10965922">
                  <a:moveTo>
                    <a:pt x="0" y="0"/>
                  </a:moveTo>
                  <a:lnTo>
                    <a:pt x="11040482" y="0"/>
                  </a:lnTo>
                  <a:lnTo>
                    <a:pt x="11040482" y="10965922"/>
                  </a:lnTo>
                  <a:lnTo>
                    <a:pt x="0" y="109659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41305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11031548" y="0"/>
              <a:ext cx="10077951" cy="10965922"/>
            </a:xfrm>
            <a:custGeom>
              <a:avLst/>
              <a:gdLst/>
              <a:ahLst/>
              <a:cxnLst/>
              <a:rect l="l" t="t" r="r" b="b"/>
              <a:pathLst>
                <a:path w="10077951" h="10965922">
                  <a:moveTo>
                    <a:pt x="0" y="0"/>
                  </a:moveTo>
                  <a:lnTo>
                    <a:pt x="10077951" y="0"/>
                  </a:lnTo>
                  <a:lnTo>
                    <a:pt x="10077951" y="10965922"/>
                  </a:lnTo>
                  <a:lnTo>
                    <a:pt x="0" y="109659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9550" b="-41305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21109499" y="0"/>
              <a:ext cx="10077951" cy="10965922"/>
            </a:xfrm>
            <a:custGeom>
              <a:avLst/>
              <a:gdLst/>
              <a:ahLst/>
              <a:cxnLst/>
              <a:rect l="l" t="t" r="r" b="b"/>
              <a:pathLst>
                <a:path w="10077951" h="10965922">
                  <a:moveTo>
                    <a:pt x="0" y="0"/>
                  </a:moveTo>
                  <a:lnTo>
                    <a:pt x="10077950" y="0"/>
                  </a:lnTo>
                  <a:lnTo>
                    <a:pt x="10077950" y="10965922"/>
                  </a:lnTo>
                  <a:lnTo>
                    <a:pt x="0" y="109659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9550" b="-41305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2158035" y="287479"/>
            <a:ext cx="13971931" cy="1482442"/>
            <a:chOff x="0" y="0"/>
            <a:chExt cx="8640341" cy="91675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640342" cy="916752"/>
            </a:xfrm>
            <a:custGeom>
              <a:avLst/>
              <a:gdLst/>
              <a:ahLst/>
              <a:cxnLst/>
              <a:rect l="l" t="t" r="r" b="b"/>
              <a:pathLst>
                <a:path w="8640342" h="916752">
                  <a:moveTo>
                    <a:pt x="11082" y="0"/>
                  </a:moveTo>
                  <a:lnTo>
                    <a:pt x="8629259" y="0"/>
                  </a:lnTo>
                  <a:cubicBezTo>
                    <a:pt x="8635380" y="0"/>
                    <a:pt x="8640342" y="4962"/>
                    <a:pt x="8640342" y="11082"/>
                  </a:cubicBezTo>
                  <a:lnTo>
                    <a:pt x="8640342" y="905670"/>
                  </a:lnTo>
                  <a:cubicBezTo>
                    <a:pt x="8640342" y="908610"/>
                    <a:pt x="8639174" y="911428"/>
                    <a:pt x="8637096" y="913507"/>
                  </a:cubicBezTo>
                  <a:cubicBezTo>
                    <a:pt x="8635017" y="915585"/>
                    <a:pt x="8632199" y="916752"/>
                    <a:pt x="8629259" y="916752"/>
                  </a:cubicBezTo>
                  <a:lnTo>
                    <a:pt x="11082" y="916752"/>
                  </a:lnTo>
                  <a:cubicBezTo>
                    <a:pt x="4962" y="916752"/>
                    <a:pt x="0" y="911791"/>
                    <a:pt x="0" y="905670"/>
                  </a:cubicBezTo>
                  <a:lnTo>
                    <a:pt x="0" y="11082"/>
                  </a:lnTo>
                  <a:cubicBezTo>
                    <a:pt x="0" y="8143"/>
                    <a:pt x="1168" y="5324"/>
                    <a:pt x="3246" y="3246"/>
                  </a:cubicBezTo>
                  <a:cubicBezTo>
                    <a:pt x="5324" y="1168"/>
                    <a:pt x="8143" y="0"/>
                    <a:pt x="11082" y="0"/>
                  </a:cubicBezTo>
                  <a:close/>
                </a:path>
              </a:pathLst>
            </a:custGeom>
            <a:solidFill>
              <a:srgbClr val="FCC2B0"/>
            </a:solidFill>
            <a:ln cap="sq">
              <a:noFill/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8640341" cy="935802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811627" y="3236227"/>
            <a:ext cx="4812000" cy="5589923"/>
            <a:chOff x="0" y="0"/>
            <a:chExt cx="2975775" cy="345684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975775" cy="3456848"/>
            </a:xfrm>
            <a:custGeom>
              <a:avLst/>
              <a:gdLst/>
              <a:ahLst/>
              <a:cxnLst/>
              <a:rect l="l" t="t" r="r" b="b"/>
              <a:pathLst>
                <a:path w="2975775" h="3456848">
                  <a:moveTo>
                    <a:pt x="32178" y="0"/>
                  </a:moveTo>
                  <a:lnTo>
                    <a:pt x="2943597" y="0"/>
                  </a:lnTo>
                  <a:cubicBezTo>
                    <a:pt x="2952131" y="0"/>
                    <a:pt x="2960316" y="3390"/>
                    <a:pt x="2966350" y="9425"/>
                  </a:cubicBezTo>
                  <a:cubicBezTo>
                    <a:pt x="2972385" y="15459"/>
                    <a:pt x="2975775" y="23644"/>
                    <a:pt x="2975775" y="32178"/>
                  </a:cubicBezTo>
                  <a:lnTo>
                    <a:pt x="2975775" y="3424671"/>
                  </a:lnTo>
                  <a:cubicBezTo>
                    <a:pt x="2975775" y="3433205"/>
                    <a:pt x="2972385" y="3441389"/>
                    <a:pt x="2966350" y="3447424"/>
                  </a:cubicBezTo>
                  <a:cubicBezTo>
                    <a:pt x="2960316" y="3453458"/>
                    <a:pt x="2952131" y="3456848"/>
                    <a:pt x="2943597" y="3456848"/>
                  </a:cubicBezTo>
                  <a:lnTo>
                    <a:pt x="32178" y="3456848"/>
                  </a:lnTo>
                  <a:cubicBezTo>
                    <a:pt x="23644" y="3456848"/>
                    <a:pt x="15459" y="3453458"/>
                    <a:pt x="9425" y="3447424"/>
                  </a:cubicBezTo>
                  <a:cubicBezTo>
                    <a:pt x="3390" y="3441389"/>
                    <a:pt x="0" y="3433205"/>
                    <a:pt x="0" y="3424671"/>
                  </a:cubicBezTo>
                  <a:lnTo>
                    <a:pt x="0" y="32178"/>
                  </a:lnTo>
                  <a:cubicBezTo>
                    <a:pt x="0" y="23644"/>
                    <a:pt x="3390" y="15459"/>
                    <a:pt x="9425" y="9425"/>
                  </a:cubicBezTo>
                  <a:cubicBezTo>
                    <a:pt x="15459" y="3390"/>
                    <a:pt x="23644" y="0"/>
                    <a:pt x="32178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2975775" cy="3475898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5868345" y="3075566"/>
            <a:ext cx="12156506" cy="5977857"/>
            <a:chOff x="0" y="0"/>
            <a:chExt cx="7517670" cy="369674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517670" cy="3696749"/>
            </a:xfrm>
            <a:custGeom>
              <a:avLst/>
              <a:gdLst/>
              <a:ahLst/>
              <a:cxnLst/>
              <a:rect l="l" t="t" r="r" b="b"/>
              <a:pathLst>
                <a:path w="7517670" h="3696749">
                  <a:moveTo>
                    <a:pt x="12737" y="0"/>
                  </a:moveTo>
                  <a:lnTo>
                    <a:pt x="7504933" y="0"/>
                  </a:lnTo>
                  <a:cubicBezTo>
                    <a:pt x="7511967" y="0"/>
                    <a:pt x="7517670" y="5703"/>
                    <a:pt x="7517670" y="12737"/>
                  </a:cubicBezTo>
                  <a:lnTo>
                    <a:pt x="7517670" y="3684012"/>
                  </a:lnTo>
                  <a:cubicBezTo>
                    <a:pt x="7517670" y="3691046"/>
                    <a:pt x="7511967" y="3696749"/>
                    <a:pt x="7504933" y="3696749"/>
                  </a:cubicBezTo>
                  <a:lnTo>
                    <a:pt x="12737" y="3696749"/>
                  </a:lnTo>
                  <a:cubicBezTo>
                    <a:pt x="5703" y="3696749"/>
                    <a:pt x="0" y="3691046"/>
                    <a:pt x="0" y="3684012"/>
                  </a:cubicBezTo>
                  <a:lnTo>
                    <a:pt x="0" y="12737"/>
                  </a:lnTo>
                  <a:cubicBezTo>
                    <a:pt x="0" y="5703"/>
                    <a:pt x="5703" y="0"/>
                    <a:pt x="12737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7517670" cy="3715799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1401418" y="3462030"/>
            <a:ext cx="3632416" cy="5237027"/>
          </a:xfrm>
          <a:custGeom>
            <a:avLst/>
            <a:gdLst/>
            <a:ahLst/>
            <a:cxnLst/>
            <a:rect l="l" t="t" r="r" b="b"/>
            <a:pathLst>
              <a:path w="3632416" h="5237027">
                <a:moveTo>
                  <a:pt x="0" y="0"/>
                </a:moveTo>
                <a:lnTo>
                  <a:pt x="3632417" y="0"/>
                </a:lnTo>
                <a:lnTo>
                  <a:pt x="3632417" y="5237027"/>
                </a:lnTo>
                <a:lnTo>
                  <a:pt x="0" y="52370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664108" y="550888"/>
            <a:ext cx="14959783" cy="788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40"/>
              </a:lnSpc>
            </a:pPr>
            <a:r>
              <a:rPr lang="en-US" sz="46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DANS NOTRE ÉCOLE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541643" y="3334579"/>
            <a:ext cx="10717657" cy="537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CULTIVER LA VIE INTÉRIEURE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132892" y="4141871"/>
            <a:ext cx="11620309" cy="3778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La pastorale à l’école (cf projet pastoral)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Temps de lecture silencieuse chaque début d’après-midi en primaire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Temps de méditation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Braingym en classe étoile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Flexibilité de l’espace participant à la mobilité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Temps calme en maternelle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EB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952500"/>
            <a:ext cx="18288000" cy="8432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GRANDIR EN HUMANITÉ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  <a:endParaRPr lang="en-US" sz="3999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LE PROJET ÉDUCATIF DE NOTRE COMMUNAUTÉ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ÉCOLE SAINT-MICHEL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GRANDIR ENSEMBLE, APPRENDRE AVEC JOIE, DEVENIR PLEINEMENT SOI.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« UNE ÉCOLE N’EST PAS SEULEMENT UN LIEU OÙ L’ON APPREND. C’EST UN LIEU OÙ L’ON DEVIENT. »</a:t>
            </a:r>
          </a:p>
        </p:txBody>
      </p:sp>
      <p:sp>
        <p:nvSpPr>
          <p:cNvPr id="3" name="Freeform 3"/>
          <p:cNvSpPr/>
          <p:nvPr/>
        </p:nvSpPr>
        <p:spPr>
          <a:xfrm rot="-1362405">
            <a:off x="526022" y="2753197"/>
            <a:ext cx="3116625" cy="2547841"/>
          </a:xfrm>
          <a:custGeom>
            <a:avLst/>
            <a:gdLst/>
            <a:ahLst/>
            <a:cxnLst/>
            <a:rect l="l" t="t" r="r" b="b"/>
            <a:pathLst>
              <a:path w="3116625" h="2547841">
                <a:moveTo>
                  <a:pt x="0" y="0"/>
                </a:moveTo>
                <a:lnTo>
                  <a:pt x="3116625" y="0"/>
                </a:lnTo>
                <a:lnTo>
                  <a:pt x="3116625" y="2547841"/>
                </a:lnTo>
                <a:lnTo>
                  <a:pt x="0" y="25478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487133">
            <a:off x="12128109" y="3592090"/>
            <a:ext cx="5351114" cy="1634441"/>
          </a:xfrm>
          <a:custGeom>
            <a:avLst/>
            <a:gdLst/>
            <a:ahLst/>
            <a:cxnLst/>
            <a:rect l="l" t="t" r="r" b="b"/>
            <a:pathLst>
              <a:path w="5351114" h="1634441">
                <a:moveTo>
                  <a:pt x="0" y="0"/>
                </a:moveTo>
                <a:lnTo>
                  <a:pt x="5351114" y="0"/>
                </a:lnTo>
                <a:lnTo>
                  <a:pt x="5351114" y="1634441"/>
                </a:lnTo>
                <a:lnTo>
                  <a:pt x="0" y="16344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EB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356296" y="646138"/>
            <a:ext cx="20212861" cy="8994723"/>
          </a:xfrm>
          <a:custGeom>
            <a:avLst/>
            <a:gdLst/>
            <a:ahLst/>
            <a:cxnLst/>
            <a:rect l="l" t="t" r="r" b="b"/>
            <a:pathLst>
              <a:path w="20212861" h="8994723">
                <a:moveTo>
                  <a:pt x="0" y="0"/>
                </a:moveTo>
                <a:lnTo>
                  <a:pt x="20212862" y="0"/>
                </a:lnTo>
                <a:lnTo>
                  <a:pt x="20212862" y="8994724"/>
                </a:lnTo>
                <a:lnTo>
                  <a:pt x="0" y="89947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9320349" y="0"/>
            <a:ext cx="8280362" cy="10287000"/>
            <a:chOff x="0" y="0"/>
            <a:chExt cx="5544830" cy="688854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544830" cy="6888548"/>
            </a:xfrm>
            <a:custGeom>
              <a:avLst/>
              <a:gdLst/>
              <a:ahLst/>
              <a:cxnLst/>
              <a:rect l="l" t="t" r="r" b="b"/>
              <a:pathLst>
                <a:path w="5544830" h="6888548">
                  <a:moveTo>
                    <a:pt x="0" y="0"/>
                  </a:moveTo>
                  <a:lnTo>
                    <a:pt x="5544830" y="0"/>
                  </a:lnTo>
                  <a:lnTo>
                    <a:pt x="5544830" y="6888548"/>
                  </a:lnTo>
                  <a:lnTo>
                    <a:pt x="0" y="688854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5544830" cy="6898073"/>
            </a:xfrm>
            <a:prstGeom prst="rect">
              <a:avLst/>
            </a:prstGeom>
          </p:spPr>
          <p:txBody>
            <a:bodyPr lIns="27187" tIns="27187" rIns="27187" bIns="27187" rtlCol="0" anchor="ctr"/>
            <a:lstStyle/>
            <a:p>
              <a:pPr algn="ctr">
                <a:lnSpc>
                  <a:spcPts val="741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9320349" y="-206209"/>
            <a:ext cx="8280362" cy="11621560"/>
          </a:xfrm>
          <a:custGeom>
            <a:avLst/>
            <a:gdLst/>
            <a:ahLst/>
            <a:cxnLst/>
            <a:rect l="l" t="t" r="r" b="b"/>
            <a:pathLst>
              <a:path w="8280362" h="11621560">
                <a:moveTo>
                  <a:pt x="0" y="0"/>
                </a:moveTo>
                <a:lnTo>
                  <a:pt x="8280361" y="0"/>
                </a:lnTo>
                <a:lnTo>
                  <a:pt x="8280361" y="11621560"/>
                </a:lnTo>
                <a:lnTo>
                  <a:pt x="0" y="11621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9560511" y="2271157"/>
            <a:ext cx="7698789" cy="7840137"/>
            <a:chOff x="0" y="0"/>
            <a:chExt cx="4760986" cy="484839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760986" cy="4848396"/>
            </a:xfrm>
            <a:custGeom>
              <a:avLst/>
              <a:gdLst/>
              <a:ahLst/>
              <a:cxnLst/>
              <a:rect l="l" t="t" r="r" b="b"/>
              <a:pathLst>
                <a:path w="4760986" h="4848396">
                  <a:moveTo>
                    <a:pt x="20112" y="0"/>
                  </a:moveTo>
                  <a:lnTo>
                    <a:pt x="4740874" y="0"/>
                  </a:lnTo>
                  <a:cubicBezTo>
                    <a:pt x="4751981" y="0"/>
                    <a:pt x="4760986" y="9004"/>
                    <a:pt x="4760986" y="20112"/>
                  </a:cubicBezTo>
                  <a:lnTo>
                    <a:pt x="4760986" y="4828284"/>
                  </a:lnTo>
                  <a:cubicBezTo>
                    <a:pt x="4760986" y="4833618"/>
                    <a:pt x="4758867" y="4838734"/>
                    <a:pt x="4755095" y="4842506"/>
                  </a:cubicBezTo>
                  <a:cubicBezTo>
                    <a:pt x="4751323" y="4846277"/>
                    <a:pt x="4746208" y="4848396"/>
                    <a:pt x="4740874" y="4848396"/>
                  </a:cubicBezTo>
                  <a:lnTo>
                    <a:pt x="20112" y="4848396"/>
                  </a:lnTo>
                  <a:cubicBezTo>
                    <a:pt x="9004" y="4848396"/>
                    <a:pt x="0" y="4839392"/>
                    <a:pt x="0" y="4828284"/>
                  </a:cubicBezTo>
                  <a:lnTo>
                    <a:pt x="0" y="20112"/>
                  </a:lnTo>
                  <a:cubicBezTo>
                    <a:pt x="0" y="14778"/>
                    <a:pt x="2119" y="9662"/>
                    <a:pt x="5891" y="5891"/>
                  </a:cubicBezTo>
                  <a:cubicBezTo>
                    <a:pt x="9662" y="2119"/>
                    <a:pt x="14778" y="0"/>
                    <a:pt x="20112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4760986" cy="4867446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919363" y="559777"/>
            <a:ext cx="7103921" cy="1482442"/>
            <a:chOff x="0" y="0"/>
            <a:chExt cx="4393115" cy="91675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393116" cy="916752"/>
            </a:xfrm>
            <a:custGeom>
              <a:avLst/>
              <a:gdLst/>
              <a:ahLst/>
              <a:cxnLst/>
              <a:rect l="l" t="t" r="r" b="b"/>
              <a:pathLst>
                <a:path w="4393116" h="916752">
                  <a:moveTo>
                    <a:pt x="21796" y="0"/>
                  </a:moveTo>
                  <a:lnTo>
                    <a:pt x="4371319" y="0"/>
                  </a:lnTo>
                  <a:cubicBezTo>
                    <a:pt x="4377100" y="0"/>
                    <a:pt x="4382644" y="2296"/>
                    <a:pt x="4386731" y="6384"/>
                  </a:cubicBezTo>
                  <a:cubicBezTo>
                    <a:pt x="4390819" y="10472"/>
                    <a:pt x="4393116" y="16015"/>
                    <a:pt x="4393116" y="21796"/>
                  </a:cubicBezTo>
                  <a:lnTo>
                    <a:pt x="4393116" y="894956"/>
                  </a:lnTo>
                  <a:cubicBezTo>
                    <a:pt x="4393116" y="906994"/>
                    <a:pt x="4383357" y="916752"/>
                    <a:pt x="4371319" y="916752"/>
                  </a:cubicBezTo>
                  <a:lnTo>
                    <a:pt x="21796" y="916752"/>
                  </a:lnTo>
                  <a:cubicBezTo>
                    <a:pt x="9758" y="916752"/>
                    <a:pt x="0" y="906994"/>
                    <a:pt x="0" y="894956"/>
                  </a:cubicBezTo>
                  <a:lnTo>
                    <a:pt x="0" y="21796"/>
                  </a:lnTo>
                  <a:cubicBezTo>
                    <a:pt x="0" y="9758"/>
                    <a:pt x="9758" y="0"/>
                    <a:pt x="21796" y="0"/>
                  </a:cubicBezTo>
                  <a:close/>
                </a:path>
              </a:pathLst>
            </a:custGeom>
            <a:solidFill>
              <a:srgbClr val="FCC2B0"/>
            </a:solidFill>
            <a:ln cap="sq">
              <a:noFill/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4393115" cy="935802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 rot="-1081110">
            <a:off x="832421" y="2713285"/>
            <a:ext cx="7812890" cy="4463113"/>
          </a:xfrm>
          <a:custGeom>
            <a:avLst/>
            <a:gdLst/>
            <a:ahLst/>
            <a:cxnLst/>
            <a:rect l="l" t="t" r="r" b="b"/>
            <a:pathLst>
              <a:path w="7812890" h="4463113">
                <a:moveTo>
                  <a:pt x="0" y="0"/>
                </a:moveTo>
                <a:lnTo>
                  <a:pt x="7812890" y="0"/>
                </a:lnTo>
                <a:lnTo>
                  <a:pt x="7812890" y="4463113"/>
                </a:lnTo>
                <a:lnTo>
                  <a:pt x="0" y="44631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9919363" y="826335"/>
            <a:ext cx="7103921" cy="788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40"/>
              </a:lnSpc>
            </a:pPr>
            <a:r>
              <a:rPr lang="en-US" sz="4600">
                <a:solidFill>
                  <a:srgbClr val="000000"/>
                </a:solidFill>
                <a:latin typeface="Playpen Sans"/>
                <a:ea typeface="Playpen Sans"/>
                <a:cs typeface="Playpen Sans"/>
                <a:sym typeface="Playpen Sans"/>
              </a:rPr>
              <a:t>CONCLUSION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736844" y="2538731"/>
            <a:ext cx="7286440" cy="67195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2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L’ÉTABLISSEMENT SAINT-MICHEL SE VEUT UN LIEU DE VIE OÙ CHACUN APPREND À GRANDIR ET À TROUVER SA PLACE.</a:t>
            </a:r>
          </a:p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2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 L’ÉDUCATION Y DÉPASSE LES SAVOIRS POUR VALORISER LE VIVRE-ENSEMBLE, LA CONVIVIALITÉ ET LE PARTAGE.</a:t>
            </a:r>
          </a:p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2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 L’ÉCOLE FAIT LE CHOIX D’ALLIER EXIGENCE ET HUMANITÉ, EN DONNANT DU SENS AUX APPRENTISSAGES AU QUOTIDIEN.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EB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84525" y="646138"/>
            <a:ext cx="20212861" cy="8994723"/>
          </a:xfrm>
          <a:custGeom>
            <a:avLst/>
            <a:gdLst/>
            <a:ahLst/>
            <a:cxnLst/>
            <a:rect l="l" t="t" r="r" b="b"/>
            <a:pathLst>
              <a:path w="20212861" h="8994723">
                <a:moveTo>
                  <a:pt x="0" y="0"/>
                </a:moveTo>
                <a:lnTo>
                  <a:pt x="20212861" y="0"/>
                </a:lnTo>
                <a:lnTo>
                  <a:pt x="20212861" y="8994724"/>
                </a:lnTo>
                <a:lnTo>
                  <a:pt x="0" y="89947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9320349" y="0"/>
            <a:ext cx="8280362" cy="10287000"/>
            <a:chOff x="0" y="0"/>
            <a:chExt cx="5544830" cy="688854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544830" cy="6888548"/>
            </a:xfrm>
            <a:custGeom>
              <a:avLst/>
              <a:gdLst/>
              <a:ahLst/>
              <a:cxnLst/>
              <a:rect l="l" t="t" r="r" b="b"/>
              <a:pathLst>
                <a:path w="5544830" h="6888548">
                  <a:moveTo>
                    <a:pt x="0" y="0"/>
                  </a:moveTo>
                  <a:lnTo>
                    <a:pt x="5544830" y="0"/>
                  </a:lnTo>
                  <a:lnTo>
                    <a:pt x="5544830" y="6888548"/>
                  </a:lnTo>
                  <a:lnTo>
                    <a:pt x="0" y="688854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5544830" cy="6898073"/>
            </a:xfrm>
            <a:prstGeom prst="rect">
              <a:avLst/>
            </a:prstGeom>
          </p:spPr>
          <p:txBody>
            <a:bodyPr lIns="27187" tIns="27187" rIns="27187" bIns="27187" rtlCol="0" anchor="ctr"/>
            <a:lstStyle/>
            <a:p>
              <a:pPr algn="ctr">
                <a:lnSpc>
                  <a:spcPts val="741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9320349" y="-206209"/>
            <a:ext cx="8280362" cy="11621560"/>
          </a:xfrm>
          <a:custGeom>
            <a:avLst/>
            <a:gdLst/>
            <a:ahLst/>
            <a:cxnLst/>
            <a:rect l="l" t="t" r="r" b="b"/>
            <a:pathLst>
              <a:path w="8280362" h="11621560">
                <a:moveTo>
                  <a:pt x="0" y="0"/>
                </a:moveTo>
                <a:lnTo>
                  <a:pt x="8280361" y="0"/>
                </a:lnTo>
                <a:lnTo>
                  <a:pt x="8280361" y="11621560"/>
                </a:lnTo>
                <a:lnTo>
                  <a:pt x="0" y="11621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9919363" y="2563713"/>
            <a:ext cx="7103921" cy="7116959"/>
            <a:chOff x="0" y="0"/>
            <a:chExt cx="4393115" cy="440117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393116" cy="4401177"/>
            </a:xfrm>
            <a:custGeom>
              <a:avLst/>
              <a:gdLst/>
              <a:ahLst/>
              <a:cxnLst/>
              <a:rect l="l" t="t" r="r" b="b"/>
              <a:pathLst>
                <a:path w="4393116" h="4401177">
                  <a:moveTo>
                    <a:pt x="21796" y="0"/>
                  </a:moveTo>
                  <a:lnTo>
                    <a:pt x="4371319" y="0"/>
                  </a:lnTo>
                  <a:cubicBezTo>
                    <a:pt x="4377100" y="0"/>
                    <a:pt x="4382644" y="2296"/>
                    <a:pt x="4386731" y="6384"/>
                  </a:cubicBezTo>
                  <a:cubicBezTo>
                    <a:pt x="4390819" y="10472"/>
                    <a:pt x="4393116" y="16015"/>
                    <a:pt x="4393116" y="21796"/>
                  </a:cubicBezTo>
                  <a:lnTo>
                    <a:pt x="4393116" y="4379381"/>
                  </a:lnTo>
                  <a:cubicBezTo>
                    <a:pt x="4393116" y="4391419"/>
                    <a:pt x="4383357" y="4401177"/>
                    <a:pt x="4371319" y="4401177"/>
                  </a:cubicBezTo>
                  <a:lnTo>
                    <a:pt x="21796" y="4401177"/>
                  </a:lnTo>
                  <a:cubicBezTo>
                    <a:pt x="9758" y="4401177"/>
                    <a:pt x="0" y="4391419"/>
                    <a:pt x="0" y="4379381"/>
                  </a:cubicBezTo>
                  <a:lnTo>
                    <a:pt x="0" y="21796"/>
                  </a:lnTo>
                  <a:cubicBezTo>
                    <a:pt x="0" y="9758"/>
                    <a:pt x="9758" y="0"/>
                    <a:pt x="21796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4393115" cy="4420228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919363" y="559777"/>
            <a:ext cx="7103921" cy="1482442"/>
            <a:chOff x="0" y="0"/>
            <a:chExt cx="4393115" cy="91675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393116" cy="916752"/>
            </a:xfrm>
            <a:custGeom>
              <a:avLst/>
              <a:gdLst/>
              <a:ahLst/>
              <a:cxnLst/>
              <a:rect l="l" t="t" r="r" b="b"/>
              <a:pathLst>
                <a:path w="4393116" h="916752">
                  <a:moveTo>
                    <a:pt x="21796" y="0"/>
                  </a:moveTo>
                  <a:lnTo>
                    <a:pt x="4371319" y="0"/>
                  </a:lnTo>
                  <a:cubicBezTo>
                    <a:pt x="4377100" y="0"/>
                    <a:pt x="4382644" y="2296"/>
                    <a:pt x="4386731" y="6384"/>
                  </a:cubicBezTo>
                  <a:cubicBezTo>
                    <a:pt x="4390819" y="10472"/>
                    <a:pt x="4393116" y="16015"/>
                    <a:pt x="4393116" y="21796"/>
                  </a:cubicBezTo>
                  <a:lnTo>
                    <a:pt x="4393116" y="894956"/>
                  </a:lnTo>
                  <a:cubicBezTo>
                    <a:pt x="4393116" y="906994"/>
                    <a:pt x="4383357" y="916752"/>
                    <a:pt x="4371319" y="916752"/>
                  </a:cubicBezTo>
                  <a:lnTo>
                    <a:pt x="21796" y="916752"/>
                  </a:lnTo>
                  <a:cubicBezTo>
                    <a:pt x="9758" y="916752"/>
                    <a:pt x="0" y="906994"/>
                    <a:pt x="0" y="894956"/>
                  </a:cubicBezTo>
                  <a:lnTo>
                    <a:pt x="0" y="21796"/>
                  </a:lnTo>
                  <a:cubicBezTo>
                    <a:pt x="0" y="9758"/>
                    <a:pt x="9758" y="0"/>
                    <a:pt x="21796" y="0"/>
                  </a:cubicBezTo>
                  <a:close/>
                </a:path>
              </a:pathLst>
            </a:custGeom>
            <a:solidFill>
              <a:srgbClr val="FCC2B0"/>
            </a:solidFill>
            <a:ln cap="sq">
              <a:noFill/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4393115" cy="935802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 rot="-1081110">
            <a:off x="832421" y="2713285"/>
            <a:ext cx="7812890" cy="4463113"/>
          </a:xfrm>
          <a:custGeom>
            <a:avLst/>
            <a:gdLst/>
            <a:ahLst/>
            <a:cxnLst/>
            <a:rect l="l" t="t" r="r" b="b"/>
            <a:pathLst>
              <a:path w="7812890" h="4463113">
                <a:moveTo>
                  <a:pt x="0" y="0"/>
                </a:moveTo>
                <a:lnTo>
                  <a:pt x="7812890" y="0"/>
                </a:lnTo>
                <a:lnTo>
                  <a:pt x="7812890" y="4463113"/>
                </a:lnTo>
                <a:lnTo>
                  <a:pt x="0" y="44631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9919363" y="826335"/>
            <a:ext cx="7103921" cy="788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40"/>
              </a:lnSpc>
            </a:pPr>
            <a:r>
              <a:rPr lang="en-US" sz="46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INTRODUCTION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071773" y="3022600"/>
            <a:ext cx="6709058" cy="5595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b="1" i="1">
                <a:solidFill>
                  <a:srgbClr val="000000"/>
                </a:solidFill>
                <a:latin typeface="Open Sans Medium Italics"/>
                <a:ea typeface="Open Sans Medium Italics"/>
                <a:cs typeface="Open Sans Medium Italics"/>
                <a:sym typeface="Open Sans Medium Italics"/>
              </a:rPr>
              <a:t>L’ÉTABLISSEMENT ACCOMPAGNE CHAQUE ÉLÈVE DANS SON DÉVELOPPEMENT SCOLAIRE ET PERSONNEL.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b="1" i="1">
                <a:solidFill>
                  <a:srgbClr val="000000"/>
                </a:solidFill>
                <a:latin typeface="Open Sans Medium Italics"/>
                <a:ea typeface="Open Sans Medium Italics"/>
                <a:cs typeface="Open Sans Medium Italics"/>
                <a:sym typeface="Open Sans Medium Italics"/>
              </a:rPr>
              <a:t> IL PROPOSE UN CADRE EXIGEANT ET BIENVEILLANT, EN LIEN AVEC LES FAMILLES.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b="1" i="1">
                <a:solidFill>
                  <a:srgbClr val="000000"/>
                </a:solidFill>
                <a:latin typeface="Open Sans Medium Italics"/>
                <a:ea typeface="Open Sans Medium Italics"/>
                <a:cs typeface="Open Sans Medium Italics"/>
                <a:sym typeface="Open Sans Medium Italics"/>
              </a:rPr>
              <a:t> SON OBJECTIF EST DE FORMER DES JEUNES AUTONOMES, RESPONSABLES ET ÉPANOUIS.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EB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84525" y="646138"/>
            <a:ext cx="20212861" cy="8994723"/>
          </a:xfrm>
          <a:custGeom>
            <a:avLst/>
            <a:gdLst/>
            <a:ahLst/>
            <a:cxnLst/>
            <a:rect l="l" t="t" r="r" b="b"/>
            <a:pathLst>
              <a:path w="20212861" h="8994723">
                <a:moveTo>
                  <a:pt x="0" y="0"/>
                </a:moveTo>
                <a:lnTo>
                  <a:pt x="20212861" y="0"/>
                </a:lnTo>
                <a:lnTo>
                  <a:pt x="20212861" y="8994724"/>
                </a:lnTo>
                <a:lnTo>
                  <a:pt x="0" y="89947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1028700"/>
            <a:ext cx="18288000" cy="8229600"/>
            <a:chOff x="0" y="0"/>
            <a:chExt cx="12246308" cy="55108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246308" cy="5510838"/>
            </a:xfrm>
            <a:custGeom>
              <a:avLst/>
              <a:gdLst/>
              <a:ahLst/>
              <a:cxnLst/>
              <a:rect l="l" t="t" r="r" b="b"/>
              <a:pathLst>
                <a:path w="12246308" h="5510838">
                  <a:moveTo>
                    <a:pt x="0" y="0"/>
                  </a:moveTo>
                  <a:lnTo>
                    <a:pt x="12246308" y="0"/>
                  </a:lnTo>
                  <a:lnTo>
                    <a:pt x="12246308" y="5510838"/>
                  </a:lnTo>
                  <a:lnTo>
                    <a:pt x="0" y="551083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2246308" cy="5520363"/>
            </a:xfrm>
            <a:prstGeom prst="rect">
              <a:avLst/>
            </a:prstGeom>
          </p:spPr>
          <p:txBody>
            <a:bodyPr lIns="27187" tIns="27187" rIns="27187" bIns="27187" rtlCol="0" anchor="ctr"/>
            <a:lstStyle/>
            <a:p>
              <a:pPr algn="ctr">
                <a:lnSpc>
                  <a:spcPts val="741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2322762" y="1028700"/>
            <a:ext cx="23390587" cy="8224442"/>
            <a:chOff x="0" y="0"/>
            <a:chExt cx="31187449" cy="1096592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040482" cy="10965922"/>
            </a:xfrm>
            <a:custGeom>
              <a:avLst/>
              <a:gdLst/>
              <a:ahLst/>
              <a:cxnLst/>
              <a:rect l="l" t="t" r="r" b="b"/>
              <a:pathLst>
                <a:path w="11040482" h="10965922">
                  <a:moveTo>
                    <a:pt x="0" y="0"/>
                  </a:moveTo>
                  <a:lnTo>
                    <a:pt x="11040482" y="0"/>
                  </a:lnTo>
                  <a:lnTo>
                    <a:pt x="11040482" y="10965922"/>
                  </a:lnTo>
                  <a:lnTo>
                    <a:pt x="0" y="109659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41305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11031548" y="0"/>
              <a:ext cx="10077951" cy="10965922"/>
            </a:xfrm>
            <a:custGeom>
              <a:avLst/>
              <a:gdLst/>
              <a:ahLst/>
              <a:cxnLst/>
              <a:rect l="l" t="t" r="r" b="b"/>
              <a:pathLst>
                <a:path w="10077951" h="10965922">
                  <a:moveTo>
                    <a:pt x="0" y="0"/>
                  </a:moveTo>
                  <a:lnTo>
                    <a:pt x="10077951" y="0"/>
                  </a:lnTo>
                  <a:lnTo>
                    <a:pt x="10077951" y="10965922"/>
                  </a:lnTo>
                  <a:lnTo>
                    <a:pt x="0" y="109659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9550" b="-41305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21109499" y="0"/>
              <a:ext cx="10077951" cy="10965922"/>
            </a:xfrm>
            <a:custGeom>
              <a:avLst/>
              <a:gdLst/>
              <a:ahLst/>
              <a:cxnLst/>
              <a:rect l="l" t="t" r="r" b="b"/>
              <a:pathLst>
                <a:path w="10077951" h="10965922">
                  <a:moveTo>
                    <a:pt x="0" y="0"/>
                  </a:moveTo>
                  <a:lnTo>
                    <a:pt x="10077950" y="0"/>
                  </a:lnTo>
                  <a:lnTo>
                    <a:pt x="10077950" y="10965922"/>
                  </a:lnTo>
                  <a:lnTo>
                    <a:pt x="0" y="109659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9550" b="-41305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2158035" y="287479"/>
            <a:ext cx="13971931" cy="1482442"/>
            <a:chOff x="0" y="0"/>
            <a:chExt cx="8640341" cy="91675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640342" cy="916752"/>
            </a:xfrm>
            <a:custGeom>
              <a:avLst/>
              <a:gdLst/>
              <a:ahLst/>
              <a:cxnLst/>
              <a:rect l="l" t="t" r="r" b="b"/>
              <a:pathLst>
                <a:path w="8640342" h="916752">
                  <a:moveTo>
                    <a:pt x="11082" y="0"/>
                  </a:moveTo>
                  <a:lnTo>
                    <a:pt x="8629259" y="0"/>
                  </a:lnTo>
                  <a:cubicBezTo>
                    <a:pt x="8635380" y="0"/>
                    <a:pt x="8640342" y="4962"/>
                    <a:pt x="8640342" y="11082"/>
                  </a:cubicBezTo>
                  <a:lnTo>
                    <a:pt x="8640342" y="905670"/>
                  </a:lnTo>
                  <a:cubicBezTo>
                    <a:pt x="8640342" y="908610"/>
                    <a:pt x="8639174" y="911428"/>
                    <a:pt x="8637096" y="913507"/>
                  </a:cubicBezTo>
                  <a:cubicBezTo>
                    <a:pt x="8635017" y="915585"/>
                    <a:pt x="8632199" y="916752"/>
                    <a:pt x="8629259" y="916752"/>
                  </a:cubicBezTo>
                  <a:lnTo>
                    <a:pt x="11082" y="916752"/>
                  </a:lnTo>
                  <a:cubicBezTo>
                    <a:pt x="4962" y="916752"/>
                    <a:pt x="0" y="911791"/>
                    <a:pt x="0" y="905670"/>
                  </a:cubicBezTo>
                  <a:lnTo>
                    <a:pt x="0" y="11082"/>
                  </a:lnTo>
                  <a:cubicBezTo>
                    <a:pt x="0" y="8143"/>
                    <a:pt x="1168" y="5324"/>
                    <a:pt x="3246" y="3246"/>
                  </a:cubicBezTo>
                  <a:cubicBezTo>
                    <a:pt x="5324" y="1168"/>
                    <a:pt x="8143" y="0"/>
                    <a:pt x="11082" y="0"/>
                  </a:cubicBezTo>
                  <a:close/>
                </a:path>
              </a:pathLst>
            </a:custGeom>
            <a:solidFill>
              <a:srgbClr val="FCC2B0"/>
            </a:solidFill>
            <a:ln cap="sq">
              <a:noFill/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8640341" cy="935802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357081" y="2348538"/>
            <a:ext cx="4812000" cy="5589923"/>
            <a:chOff x="0" y="0"/>
            <a:chExt cx="2975775" cy="345684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975775" cy="3456848"/>
            </a:xfrm>
            <a:custGeom>
              <a:avLst/>
              <a:gdLst/>
              <a:ahLst/>
              <a:cxnLst/>
              <a:rect l="l" t="t" r="r" b="b"/>
              <a:pathLst>
                <a:path w="2975775" h="3456848">
                  <a:moveTo>
                    <a:pt x="32178" y="0"/>
                  </a:moveTo>
                  <a:lnTo>
                    <a:pt x="2943597" y="0"/>
                  </a:lnTo>
                  <a:cubicBezTo>
                    <a:pt x="2952131" y="0"/>
                    <a:pt x="2960316" y="3390"/>
                    <a:pt x="2966350" y="9425"/>
                  </a:cubicBezTo>
                  <a:cubicBezTo>
                    <a:pt x="2972385" y="15459"/>
                    <a:pt x="2975775" y="23644"/>
                    <a:pt x="2975775" y="32178"/>
                  </a:cubicBezTo>
                  <a:lnTo>
                    <a:pt x="2975775" y="3424671"/>
                  </a:lnTo>
                  <a:cubicBezTo>
                    <a:pt x="2975775" y="3433205"/>
                    <a:pt x="2972385" y="3441389"/>
                    <a:pt x="2966350" y="3447424"/>
                  </a:cubicBezTo>
                  <a:cubicBezTo>
                    <a:pt x="2960316" y="3453458"/>
                    <a:pt x="2952131" y="3456848"/>
                    <a:pt x="2943597" y="3456848"/>
                  </a:cubicBezTo>
                  <a:lnTo>
                    <a:pt x="32178" y="3456848"/>
                  </a:lnTo>
                  <a:cubicBezTo>
                    <a:pt x="23644" y="3456848"/>
                    <a:pt x="15459" y="3453458"/>
                    <a:pt x="9425" y="3447424"/>
                  </a:cubicBezTo>
                  <a:cubicBezTo>
                    <a:pt x="3390" y="3441389"/>
                    <a:pt x="0" y="3433205"/>
                    <a:pt x="0" y="3424671"/>
                  </a:cubicBezTo>
                  <a:lnTo>
                    <a:pt x="0" y="32178"/>
                  </a:lnTo>
                  <a:cubicBezTo>
                    <a:pt x="0" y="23644"/>
                    <a:pt x="3390" y="15459"/>
                    <a:pt x="9425" y="9425"/>
                  </a:cubicBezTo>
                  <a:cubicBezTo>
                    <a:pt x="15459" y="3390"/>
                    <a:pt x="23644" y="0"/>
                    <a:pt x="32178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2975775" cy="3475898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5676957" y="2154572"/>
            <a:ext cx="12156506" cy="6336709"/>
            <a:chOff x="0" y="0"/>
            <a:chExt cx="7517670" cy="391866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517670" cy="3918666"/>
            </a:xfrm>
            <a:custGeom>
              <a:avLst/>
              <a:gdLst/>
              <a:ahLst/>
              <a:cxnLst/>
              <a:rect l="l" t="t" r="r" b="b"/>
              <a:pathLst>
                <a:path w="7517670" h="3918666">
                  <a:moveTo>
                    <a:pt x="12737" y="0"/>
                  </a:moveTo>
                  <a:lnTo>
                    <a:pt x="7504933" y="0"/>
                  </a:lnTo>
                  <a:cubicBezTo>
                    <a:pt x="7511967" y="0"/>
                    <a:pt x="7517670" y="5703"/>
                    <a:pt x="7517670" y="12737"/>
                  </a:cubicBezTo>
                  <a:lnTo>
                    <a:pt x="7517670" y="3905929"/>
                  </a:lnTo>
                  <a:cubicBezTo>
                    <a:pt x="7517670" y="3912963"/>
                    <a:pt x="7511967" y="3918666"/>
                    <a:pt x="7504933" y="3918666"/>
                  </a:cubicBezTo>
                  <a:lnTo>
                    <a:pt x="12737" y="3918666"/>
                  </a:lnTo>
                  <a:cubicBezTo>
                    <a:pt x="5703" y="3918666"/>
                    <a:pt x="0" y="3912963"/>
                    <a:pt x="0" y="3905929"/>
                  </a:cubicBezTo>
                  <a:lnTo>
                    <a:pt x="0" y="12737"/>
                  </a:lnTo>
                  <a:cubicBezTo>
                    <a:pt x="0" y="5703"/>
                    <a:pt x="5703" y="0"/>
                    <a:pt x="12737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7517670" cy="3937716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929636" y="2504041"/>
            <a:ext cx="3666890" cy="5278918"/>
          </a:xfrm>
          <a:custGeom>
            <a:avLst/>
            <a:gdLst/>
            <a:ahLst/>
            <a:cxnLst/>
            <a:rect l="l" t="t" r="r" b="b"/>
            <a:pathLst>
              <a:path w="3666890" h="5278918">
                <a:moveTo>
                  <a:pt x="0" y="0"/>
                </a:moveTo>
                <a:lnTo>
                  <a:pt x="3666889" y="0"/>
                </a:lnTo>
                <a:lnTo>
                  <a:pt x="3666889" y="5278918"/>
                </a:lnTo>
                <a:lnTo>
                  <a:pt x="0" y="52789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34" r="-534"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664108" y="192229"/>
            <a:ext cx="14959783" cy="1597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40"/>
              </a:lnSpc>
            </a:pPr>
            <a:r>
              <a:rPr lang="en-US" sz="46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EDUQUER AVEC LES FAMILLES, JAMAIS SANS ELLES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396382" y="2291388"/>
            <a:ext cx="10717657" cy="1099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CONSTRUIRE UNE VÉRITABLE ALLIANCE ENTRE L’ÉCOLE ET LES PARENTS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933031" y="3461150"/>
            <a:ext cx="11900433" cy="43218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40"/>
              </a:lnSpc>
              <a:spcBef>
                <a:spcPct val="0"/>
              </a:spcBef>
            </a:pPr>
            <a:r>
              <a:rPr lang="en-US" sz="3100" b="1" u="sng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Enjeux éducatifs</a:t>
            </a:r>
          </a:p>
          <a:p>
            <a:pPr algn="l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· Développer une coéducation authentique entre familles et communauté éducative</a:t>
            </a:r>
          </a:p>
          <a:p>
            <a:pPr algn="l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· Construire une relation de confiance fondée sur le dialogue</a:t>
            </a:r>
          </a:p>
          <a:p>
            <a:pPr algn="l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· Respecter les convictions des familles tout en demandant le respect du projet éducatif de l’établissement</a:t>
            </a:r>
          </a:p>
          <a:p>
            <a:pPr algn="l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· Soutenir les parents dans leur mission éducative et favoriser leur implication dans la vie de l’école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EB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84525" y="646138"/>
            <a:ext cx="20212861" cy="8994723"/>
          </a:xfrm>
          <a:custGeom>
            <a:avLst/>
            <a:gdLst/>
            <a:ahLst/>
            <a:cxnLst/>
            <a:rect l="l" t="t" r="r" b="b"/>
            <a:pathLst>
              <a:path w="20212861" h="8994723">
                <a:moveTo>
                  <a:pt x="0" y="0"/>
                </a:moveTo>
                <a:lnTo>
                  <a:pt x="20212861" y="0"/>
                </a:lnTo>
                <a:lnTo>
                  <a:pt x="20212861" y="8994724"/>
                </a:lnTo>
                <a:lnTo>
                  <a:pt x="0" y="89947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1028700"/>
            <a:ext cx="18288000" cy="8229600"/>
            <a:chOff x="0" y="0"/>
            <a:chExt cx="12246308" cy="55108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246308" cy="5510838"/>
            </a:xfrm>
            <a:custGeom>
              <a:avLst/>
              <a:gdLst/>
              <a:ahLst/>
              <a:cxnLst/>
              <a:rect l="l" t="t" r="r" b="b"/>
              <a:pathLst>
                <a:path w="12246308" h="5510838">
                  <a:moveTo>
                    <a:pt x="0" y="0"/>
                  </a:moveTo>
                  <a:lnTo>
                    <a:pt x="12246308" y="0"/>
                  </a:lnTo>
                  <a:lnTo>
                    <a:pt x="12246308" y="5510838"/>
                  </a:lnTo>
                  <a:lnTo>
                    <a:pt x="0" y="551083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2246308" cy="5520363"/>
            </a:xfrm>
            <a:prstGeom prst="rect">
              <a:avLst/>
            </a:prstGeom>
          </p:spPr>
          <p:txBody>
            <a:bodyPr lIns="27187" tIns="27187" rIns="27187" bIns="27187" rtlCol="0" anchor="ctr"/>
            <a:lstStyle/>
            <a:p>
              <a:pPr algn="ctr">
                <a:lnSpc>
                  <a:spcPts val="741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2322762" y="1028700"/>
            <a:ext cx="23390587" cy="8224442"/>
            <a:chOff x="0" y="0"/>
            <a:chExt cx="31187449" cy="1096592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040482" cy="10965922"/>
            </a:xfrm>
            <a:custGeom>
              <a:avLst/>
              <a:gdLst/>
              <a:ahLst/>
              <a:cxnLst/>
              <a:rect l="l" t="t" r="r" b="b"/>
              <a:pathLst>
                <a:path w="11040482" h="10965922">
                  <a:moveTo>
                    <a:pt x="0" y="0"/>
                  </a:moveTo>
                  <a:lnTo>
                    <a:pt x="11040482" y="0"/>
                  </a:lnTo>
                  <a:lnTo>
                    <a:pt x="11040482" y="10965922"/>
                  </a:lnTo>
                  <a:lnTo>
                    <a:pt x="0" y="109659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41305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11031548" y="0"/>
              <a:ext cx="10077951" cy="10965922"/>
            </a:xfrm>
            <a:custGeom>
              <a:avLst/>
              <a:gdLst/>
              <a:ahLst/>
              <a:cxnLst/>
              <a:rect l="l" t="t" r="r" b="b"/>
              <a:pathLst>
                <a:path w="10077951" h="10965922">
                  <a:moveTo>
                    <a:pt x="0" y="0"/>
                  </a:moveTo>
                  <a:lnTo>
                    <a:pt x="10077951" y="0"/>
                  </a:lnTo>
                  <a:lnTo>
                    <a:pt x="10077951" y="10965922"/>
                  </a:lnTo>
                  <a:lnTo>
                    <a:pt x="0" y="109659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9550" b="-41305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21109499" y="0"/>
              <a:ext cx="10077951" cy="10965922"/>
            </a:xfrm>
            <a:custGeom>
              <a:avLst/>
              <a:gdLst/>
              <a:ahLst/>
              <a:cxnLst/>
              <a:rect l="l" t="t" r="r" b="b"/>
              <a:pathLst>
                <a:path w="10077951" h="10965922">
                  <a:moveTo>
                    <a:pt x="0" y="0"/>
                  </a:moveTo>
                  <a:lnTo>
                    <a:pt x="10077950" y="0"/>
                  </a:lnTo>
                  <a:lnTo>
                    <a:pt x="10077950" y="10965922"/>
                  </a:lnTo>
                  <a:lnTo>
                    <a:pt x="0" y="109659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9550" b="-41305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2651961" y="223836"/>
            <a:ext cx="13971931" cy="1482442"/>
            <a:chOff x="0" y="0"/>
            <a:chExt cx="8640341" cy="91675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640342" cy="916752"/>
            </a:xfrm>
            <a:custGeom>
              <a:avLst/>
              <a:gdLst/>
              <a:ahLst/>
              <a:cxnLst/>
              <a:rect l="l" t="t" r="r" b="b"/>
              <a:pathLst>
                <a:path w="8640342" h="916752">
                  <a:moveTo>
                    <a:pt x="11082" y="0"/>
                  </a:moveTo>
                  <a:lnTo>
                    <a:pt x="8629259" y="0"/>
                  </a:lnTo>
                  <a:cubicBezTo>
                    <a:pt x="8635380" y="0"/>
                    <a:pt x="8640342" y="4962"/>
                    <a:pt x="8640342" y="11082"/>
                  </a:cubicBezTo>
                  <a:lnTo>
                    <a:pt x="8640342" y="905670"/>
                  </a:lnTo>
                  <a:cubicBezTo>
                    <a:pt x="8640342" y="908610"/>
                    <a:pt x="8639174" y="911428"/>
                    <a:pt x="8637096" y="913507"/>
                  </a:cubicBezTo>
                  <a:cubicBezTo>
                    <a:pt x="8635017" y="915585"/>
                    <a:pt x="8632199" y="916752"/>
                    <a:pt x="8629259" y="916752"/>
                  </a:cubicBezTo>
                  <a:lnTo>
                    <a:pt x="11082" y="916752"/>
                  </a:lnTo>
                  <a:cubicBezTo>
                    <a:pt x="4962" y="916752"/>
                    <a:pt x="0" y="911791"/>
                    <a:pt x="0" y="905670"/>
                  </a:cubicBezTo>
                  <a:lnTo>
                    <a:pt x="0" y="11082"/>
                  </a:lnTo>
                  <a:cubicBezTo>
                    <a:pt x="0" y="8143"/>
                    <a:pt x="1168" y="5324"/>
                    <a:pt x="3246" y="3246"/>
                  </a:cubicBezTo>
                  <a:cubicBezTo>
                    <a:pt x="5324" y="1168"/>
                    <a:pt x="8143" y="0"/>
                    <a:pt x="11082" y="0"/>
                  </a:cubicBezTo>
                  <a:close/>
                </a:path>
              </a:pathLst>
            </a:custGeom>
            <a:solidFill>
              <a:srgbClr val="FCC2B0"/>
            </a:solidFill>
            <a:ln cap="sq">
              <a:noFill/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8640341" cy="935802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245961" y="2590293"/>
            <a:ext cx="4812000" cy="5589923"/>
            <a:chOff x="0" y="0"/>
            <a:chExt cx="2975775" cy="345684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975775" cy="3456848"/>
            </a:xfrm>
            <a:custGeom>
              <a:avLst/>
              <a:gdLst/>
              <a:ahLst/>
              <a:cxnLst/>
              <a:rect l="l" t="t" r="r" b="b"/>
              <a:pathLst>
                <a:path w="2975775" h="3456848">
                  <a:moveTo>
                    <a:pt x="32178" y="0"/>
                  </a:moveTo>
                  <a:lnTo>
                    <a:pt x="2943597" y="0"/>
                  </a:lnTo>
                  <a:cubicBezTo>
                    <a:pt x="2952131" y="0"/>
                    <a:pt x="2960316" y="3390"/>
                    <a:pt x="2966350" y="9425"/>
                  </a:cubicBezTo>
                  <a:cubicBezTo>
                    <a:pt x="2972385" y="15459"/>
                    <a:pt x="2975775" y="23644"/>
                    <a:pt x="2975775" y="32178"/>
                  </a:cubicBezTo>
                  <a:lnTo>
                    <a:pt x="2975775" y="3424671"/>
                  </a:lnTo>
                  <a:cubicBezTo>
                    <a:pt x="2975775" y="3433205"/>
                    <a:pt x="2972385" y="3441389"/>
                    <a:pt x="2966350" y="3447424"/>
                  </a:cubicBezTo>
                  <a:cubicBezTo>
                    <a:pt x="2960316" y="3453458"/>
                    <a:pt x="2952131" y="3456848"/>
                    <a:pt x="2943597" y="3456848"/>
                  </a:cubicBezTo>
                  <a:lnTo>
                    <a:pt x="32178" y="3456848"/>
                  </a:lnTo>
                  <a:cubicBezTo>
                    <a:pt x="23644" y="3456848"/>
                    <a:pt x="15459" y="3453458"/>
                    <a:pt x="9425" y="3447424"/>
                  </a:cubicBezTo>
                  <a:cubicBezTo>
                    <a:pt x="3390" y="3441389"/>
                    <a:pt x="0" y="3433205"/>
                    <a:pt x="0" y="3424671"/>
                  </a:cubicBezTo>
                  <a:lnTo>
                    <a:pt x="0" y="32178"/>
                  </a:lnTo>
                  <a:cubicBezTo>
                    <a:pt x="0" y="23644"/>
                    <a:pt x="3390" y="15459"/>
                    <a:pt x="9425" y="9425"/>
                  </a:cubicBezTo>
                  <a:cubicBezTo>
                    <a:pt x="15459" y="3390"/>
                    <a:pt x="23644" y="0"/>
                    <a:pt x="32178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2975775" cy="3475898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5389875" y="2181015"/>
            <a:ext cx="12156506" cy="6719485"/>
            <a:chOff x="0" y="0"/>
            <a:chExt cx="7517670" cy="4155377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517670" cy="4155377"/>
            </a:xfrm>
            <a:custGeom>
              <a:avLst/>
              <a:gdLst/>
              <a:ahLst/>
              <a:cxnLst/>
              <a:rect l="l" t="t" r="r" b="b"/>
              <a:pathLst>
                <a:path w="7517670" h="4155377">
                  <a:moveTo>
                    <a:pt x="12737" y="0"/>
                  </a:moveTo>
                  <a:lnTo>
                    <a:pt x="7504933" y="0"/>
                  </a:lnTo>
                  <a:cubicBezTo>
                    <a:pt x="7511967" y="0"/>
                    <a:pt x="7517670" y="5703"/>
                    <a:pt x="7517670" y="12737"/>
                  </a:cubicBezTo>
                  <a:lnTo>
                    <a:pt x="7517670" y="4142640"/>
                  </a:lnTo>
                  <a:cubicBezTo>
                    <a:pt x="7517670" y="4149674"/>
                    <a:pt x="7511967" y="4155377"/>
                    <a:pt x="7504933" y="4155377"/>
                  </a:cubicBezTo>
                  <a:lnTo>
                    <a:pt x="12737" y="4155377"/>
                  </a:lnTo>
                  <a:cubicBezTo>
                    <a:pt x="5703" y="4155377"/>
                    <a:pt x="0" y="4149674"/>
                    <a:pt x="0" y="4142640"/>
                  </a:cubicBezTo>
                  <a:lnTo>
                    <a:pt x="0" y="12737"/>
                  </a:lnTo>
                  <a:cubicBezTo>
                    <a:pt x="0" y="5703"/>
                    <a:pt x="5703" y="0"/>
                    <a:pt x="12737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7517670" cy="4174427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818516" y="2745795"/>
            <a:ext cx="3666890" cy="5278918"/>
          </a:xfrm>
          <a:custGeom>
            <a:avLst/>
            <a:gdLst/>
            <a:ahLst/>
            <a:cxnLst/>
            <a:rect l="l" t="t" r="r" b="b"/>
            <a:pathLst>
              <a:path w="3666890" h="5278918">
                <a:moveTo>
                  <a:pt x="0" y="0"/>
                </a:moveTo>
                <a:lnTo>
                  <a:pt x="3666890" y="0"/>
                </a:lnTo>
                <a:lnTo>
                  <a:pt x="3666890" y="5278919"/>
                </a:lnTo>
                <a:lnTo>
                  <a:pt x="0" y="527891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34" r="-534"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664108" y="523414"/>
            <a:ext cx="14959783" cy="788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40"/>
              </a:lnSpc>
            </a:pPr>
            <a:r>
              <a:rPr lang="en-US" sz="46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 DANS NOTRE ÉCOLE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109300" y="2294439"/>
            <a:ext cx="10717657" cy="1099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CONSTRUIRE UNE VÉRITABLE ALLIANCE ENTRE L’ÉCOLE ET LES PARENTS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645949" y="3337108"/>
            <a:ext cx="11613351" cy="6338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35"/>
              </a:lnSpc>
            </a:pPr>
            <a:r>
              <a:rPr lang="en-US" sz="3025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Une équipe enseignante accessible et à l’écoute</a:t>
            </a:r>
          </a:p>
          <a:p>
            <a:pPr algn="l">
              <a:lnSpc>
                <a:spcPts val="4235"/>
              </a:lnSpc>
            </a:pPr>
            <a:r>
              <a:rPr lang="en-US" sz="3025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Les rencontres parents/enseignant/enfant</a:t>
            </a:r>
          </a:p>
          <a:p>
            <a:pPr algn="l">
              <a:lnSpc>
                <a:spcPts val="4235"/>
              </a:lnSpc>
            </a:pPr>
            <a:r>
              <a:rPr lang="en-US" sz="3025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Les délégués des parents de chaque classe aux conseils d’école</a:t>
            </a:r>
          </a:p>
          <a:p>
            <a:pPr algn="l">
              <a:lnSpc>
                <a:spcPts val="4235"/>
              </a:lnSpc>
            </a:pPr>
            <a:r>
              <a:rPr lang="en-US" sz="3025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Un travail de partenariat avec l’APEL</a:t>
            </a:r>
          </a:p>
          <a:p>
            <a:pPr algn="l">
              <a:lnSpc>
                <a:spcPts val="4235"/>
              </a:lnSpc>
            </a:pPr>
            <a:r>
              <a:rPr lang="en-US" sz="3025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Des parents accompagnateurs pour encadrer les sorties scolaires</a:t>
            </a:r>
          </a:p>
          <a:p>
            <a:pPr algn="l">
              <a:lnSpc>
                <a:spcPts val="4235"/>
              </a:lnSpc>
            </a:pPr>
            <a:r>
              <a:rPr lang="en-US" sz="3025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Des parents qui nous aident à vivre la pastorale dans l’école</a:t>
            </a:r>
          </a:p>
          <a:p>
            <a:pPr algn="l">
              <a:lnSpc>
                <a:spcPts val="4235"/>
              </a:lnSpc>
            </a:pPr>
            <a:r>
              <a:rPr lang="en-US" sz="3025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Application “educartable”</a:t>
            </a:r>
          </a:p>
          <a:p>
            <a:pPr algn="l">
              <a:lnSpc>
                <a:spcPts val="4235"/>
              </a:lnSpc>
            </a:pPr>
            <a:endParaRPr lang="en-US" sz="3025" b="1">
              <a:solidFill>
                <a:srgbClr val="000000"/>
              </a:solidFill>
              <a:latin typeface="Playpen Sans Medium"/>
              <a:ea typeface="Playpen Sans Medium"/>
              <a:cs typeface="Playpen Sans Medium"/>
              <a:sym typeface="Playpen Sans Medium"/>
            </a:endParaRPr>
          </a:p>
          <a:p>
            <a:pPr algn="l">
              <a:lnSpc>
                <a:spcPts val="4235"/>
              </a:lnSpc>
            </a:pPr>
            <a:endParaRPr lang="en-US" sz="3025" b="1">
              <a:solidFill>
                <a:srgbClr val="000000"/>
              </a:solidFill>
              <a:latin typeface="Playpen Sans Medium"/>
              <a:ea typeface="Playpen Sans Medium"/>
              <a:cs typeface="Playpen Sans Medium"/>
              <a:sym typeface="Playpen Sans Medium"/>
            </a:endParaRPr>
          </a:p>
          <a:p>
            <a:pPr algn="l">
              <a:lnSpc>
                <a:spcPts val="4235"/>
              </a:lnSpc>
              <a:spcBef>
                <a:spcPct val="0"/>
              </a:spcBef>
            </a:pPr>
            <a:endParaRPr lang="en-US" sz="3025" b="1">
              <a:solidFill>
                <a:srgbClr val="000000"/>
              </a:solidFill>
              <a:latin typeface="Playpen Sans Medium"/>
              <a:ea typeface="Playpen Sans Medium"/>
              <a:cs typeface="Playpen Sans Medium"/>
              <a:sym typeface="Playpen Sans Medium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EB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84525" y="646138"/>
            <a:ext cx="20212861" cy="8994723"/>
          </a:xfrm>
          <a:custGeom>
            <a:avLst/>
            <a:gdLst/>
            <a:ahLst/>
            <a:cxnLst/>
            <a:rect l="l" t="t" r="r" b="b"/>
            <a:pathLst>
              <a:path w="20212861" h="8994723">
                <a:moveTo>
                  <a:pt x="0" y="0"/>
                </a:moveTo>
                <a:lnTo>
                  <a:pt x="20212861" y="0"/>
                </a:lnTo>
                <a:lnTo>
                  <a:pt x="20212861" y="8994724"/>
                </a:lnTo>
                <a:lnTo>
                  <a:pt x="0" y="89947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1028700"/>
            <a:ext cx="18288000" cy="8229600"/>
            <a:chOff x="0" y="0"/>
            <a:chExt cx="12246308" cy="55108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246308" cy="5510838"/>
            </a:xfrm>
            <a:custGeom>
              <a:avLst/>
              <a:gdLst/>
              <a:ahLst/>
              <a:cxnLst/>
              <a:rect l="l" t="t" r="r" b="b"/>
              <a:pathLst>
                <a:path w="12246308" h="5510838">
                  <a:moveTo>
                    <a:pt x="0" y="0"/>
                  </a:moveTo>
                  <a:lnTo>
                    <a:pt x="12246308" y="0"/>
                  </a:lnTo>
                  <a:lnTo>
                    <a:pt x="12246308" y="5510838"/>
                  </a:lnTo>
                  <a:lnTo>
                    <a:pt x="0" y="551083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2246308" cy="5520363"/>
            </a:xfrm>
            <a:prstGeom prst="rect">
              <a:avLst/>
            </a:prstGeom>
          </p:spPr>
          <p:txBody>
            <a:bodyPr lIns="27187" tIns="27187" rIns="27187" bIns="27187" rtlCol="0" anchor="ctr"/>
            <a:lstStyle/>
            <a:p>
              <a:pPr algn="ctr">
                <a:lnSpc>
                  <a:spcPts val="741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3819604" y="1028700"/>
            <a:ext cx="24887428" cy="8750751"/>
            <a:chOff x="0" y="0"/>
            <a:chExt cx="33183238" cy="116676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746999" cy="11667668"/>
            </a:xfrm>
            <a:custGeom>
              <a:avLst/>
              <a:gdLst/>
              <a:ahLst/>
              <a:cxnLst/>
              <a:rect l="l" t="t" r="r" b="b"/>
              <a:pathLst>
                <a:path w="11746999" h="11667668">
                  <a:moveTo>
                    <a:pt x="0" y="0"/>
                  </a:moveTo>
                  <a:lnTo>
                    <a:pt x="11746999" y="0"/>
                  </a:lnTo>
                  <a:lnTo>
                    <a:pt x="11746999" y="11667668"/>
                  </a:lnTo>
                  <a:lnTo>
                    <a:pt x="0" y="11667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41305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11737493" y="0"/>
              <a:ext cx="10722872" cy="11667668"/>
            </a:xfrm>
            <a:custGeom>
              <a:avLst/>
              <a:gdLst/>
              <a:ahLst/>
              <a:cxnLst/>
              <a:rect l="l" t="t" r="r" b="b"/>
              <a:pathLst>
                <a:path w="10722872" h="11667668">
                  <a:moveTo>
                    <a:pt x="0" y="0"/>
                  </a:moveTo>
                  <a:lnTo>
                    <a:pt x="10722872" y="0"/>
                  </a:lnTo>
                  <a:lnTo>
                    <a:pt x="10722872" y="11667668"/>
                  </a:lnTo>
                  <a:lnTo>
                    <a:pt x="0" y="11667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9550" b="-41305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22460365" y="0"/>
              <a:ext cx="10722872" cy="11667668"/>
            </a:xfrm>
            <a:custGeom>
              <a:avLst/>
              <a:gdLst/>
              <a:ahLst/>
              <a:cxnLst/>
              <a:rect l="l" t="t" r="r" b="b"/>
              <a:pathLst>
                <a:path w="10722872" h="11667668">
                  <a:moveTo>
                    <a:pt x="0" y="0"/>
                  </a:moveTo>
                  <a:lnTo>
                    <a:pt x="10722873" y="0"/>
                  </a:lnTo>
                  <a:lnTo>
                    <a:pt x="10722873" y="11667668"/>
                  </a:lnTo>
                  <a:lnTo>
                    <a:pt x="0" y="11667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9550" b="-41305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2158035" y="-95083"/>
            <a:ext cx="13971931" cy="1482442"/>
            <a:chOff x="0" y="0"/>
            <a:chExt cx="8640341" cy="91675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640342" cy="916752"/>
            </a:xfrm>
            <a:custGeom>
              <a:avLst/>
              <a:gdLst/>
              <a:ahLst/>
              <a:cxnLst/>
              <a:rect l="l" t="t" r="r" b="b"/>
              <a:pathLst>
                <a:path w="8640342" h="916752">
                  <a:moveTo>
                    <a:pt x="11082" y="0"/>
                  </a:moveTo>
                  <a:lnTo>
                    <a:pt x="8629259" y="0"/>
                  </a:lnTo>
                  <a:cubicBezTo>
                    <a:pt x="8635380" y="0"/>
                    <a:pt x="8640342" y="4962"/>
                    <a:pt x="8640342" y="11082"/>
                  </a:cubicBezTo>
                  <a:lnTo>
                    <a:pt x="8640342" y="905670"/>
                  </a:lnTo>
                  <a:cubicBezTo>
                    <a:pt x="8640342" y="908610"/>
                    <a:pt x="8639174" y="911428"/>
                    <a:pt x="8637096" y="913507"/>
                  </a:cubicBezTo>
                  <a:cubicBezTo>
                    <a:pt x="8635017" y="915585"/>
                    <a:pt x="8632199" y="916752"/>
                    <a:pt x="8629259" y="916752"/>
                  </a:cubicBezTo>
                  <a:lnTo>
                    <a:pt x="11082" y="916752"/>
                  </a:lnTo>
                  <a:cubicBezTo>
                    <a:pt x="4962" y="916752"/>
                    <a:pt x="0" y="911791"/>
                    <a:pt x="0" y="905670"/>
                  </a:cubicBezTo>
                  <a:lnTo>
                    <a:pt x="0" y="11082"/>
                  </a:lnTo>
                  <a:cubicBezTo>
                    <a:pt x="0" y="8143"/>
                    <a:pt x="1168" y="5324"/>
                    <a:pt x="3246" y="3246"/>
                  </a:cubicBezTo>
                  <a:cubicBezTo>
                    <a:pt x="5324" y="1168"/>
                    <a:pt x="8143" y="0"/>
                    <a:pt x="11082" y="0"/>
                  </a:cubicBezTo>
                  <a:close/>
                </a:path>
              </a:pathLst>
            </a:custGeom>
            <a:solidFill>
              <a:srgbClr val="FCC2B0"/>
            </a:solidFill>
            <a:ln cap="sq">
              <a:noFill/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8640341" cy="935802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524545" y="2609114"/>
            <a:ext cx="4812000" cy="5589923"/>
            <a:chOff x="0" y="0"/>
            <a:chExt cx="2975775" cy="345684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975775" cy="3456848"/>
            </a:xfrm>
            <a:custGeom>
              <a:avLst/>
              <a:gdLst/>
              <a:ahLst/>
              <a:cxnLst/>
              <a:rect l="l" t="t" r="r" b="b"/>
              <a:pathLst>
                <a:path w="2975775" h="3456848">
                  <a:moveTo>
                    <a:pt x="32178" y="0"/>
                  </a:moveTo>
                  <a:lnTo>
                    <a:pt x="2943597" y="0"/>
                  </a:lnTo>
                  <a:cubicBezTo>
                    <a:pt x="2952131" y="0"/>
                    <a:pt x="2960316" y="3390"/>
                    <a:pt x="2966350" y="9425"/>
                  </a:cubicBezTo>
                  <a:cubicBezTo>
                    <a:pt x="2972385" y="15459"/>
                    <a:pt x="2975775" y="23644"/>
                    <a:pt x="2975775" y="32178"/>
                  </a:cubicBezTo>
                  <a:lnTo>
                    <a:pt x="2975775" y="3424671"/>
                  </a:lnTo>
                  <a:cubicBezTo>
                    <a:pt x="2975775" y="3433205"/>
                    <a:pt x="2972385" y="3441389"/>
                    <a:pt x="2966350" y="3447424"/>
                  </a:cubicBezTo>
                  <a:cubicBezTo>
                    <a:pt x="2960316" y="3453458"/>
                    <a:pt x="2952131" y="3456848"/>
                    <a:pt x="2943597" y="3456848"/>
                  </a:cubicBezTo>
                  <a:lnTo>
                    <a:pt x="32178" y="3456848"/>
                  </a:lnTo>
                  <a:cubicBezTo>
                    <a:pt x="23644" y="3456848"/>
                    <a:pt x="15459" y="3453458"/>
                    <a:pt x="9425" y="3447424"/>
                  </a:cubicBezTo>
                  <a:cubicBezTo>
                    <a:pt x="3390" y="3441389"/>
                    <a:pt x="0" y="3433205"/>
                    <a:pt x="0" y="3424671"/>
                  </a:cubicBezTo>
                  <a:lnTo>
                    <a:pt x="0" y="32178"/>
                  </a:lnTo>
                  <a:cubicBezTo>
                    <a:pt x="0" y="23644"/>
                    <a:pt x="3390" y="15459"/>
                    <a:pt x="9425" y="9425"/>
                  </a:cubicBezTo>
                  <a:cubicBezTo>
                    <a:pt x="15459" y="3390"/>
                    <a:pt x="23644" y="0"/>
                    <a:pt x="32178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2975775" cy="3475898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5868345" y="2260854"/>
            <a:ext cx="12156506" cy="6565296"/>
            <a:chOff x="0" y="0"/>
            <a:chExt cx="7517670" cy="406002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517670" cy="4060025"/>
            </a:xfrm>
            <a:custGeom>
              <a:avLst/>
              <a:gdLst/>
              <a:ahLst/>
              <a:cxnLst/>
              <a:rect l="l" t="t" r="r" b="b"/>
              <a:pathLst>
                <a:path w="7517670" h="4060025">
                  <a:moveTo>
                    <a:pt x="12737" y="0"/>
                  </a:moveTo>
                  <a:lnTo>
                    <a:pt x="7504933" y="0"/>
                  </a:lnTo>
                  <a:cubicBezTo>
                    <a:pt x="7511967" y="0"/>
                    <a:pt x="7517670" y="5703"/>
                    <a:pt x="7517670" y="12737"/>
                  </a:cubicBezTo>
                  <a:lnTo>
                    <a:pt x="7517670" y="4047288"/>
                  </a:lnTo>
                  <a:cubicBezTo>
                    <a:pt x="7517670" y="4054323"/>
                    <a:pt x="7511967" y="4060025"/>
                    <a:pt x="7504933" y="4060025"/>
                  </a:cubicBezTo>
                  <a:lnTo>
                    <a:pt x="12737" y="4060025"/>
                  </a:lnTo>
                  <a:cubicBezTo>
                    <a:pt x="5703" y="4060025"/>
                    <a:pt x="0" y="4054323"/>
                    <a:pt x="0" y="4047288"/>
                  </a:cubicBezTo>
                  <a:lnTo>
                    <a:pt x="0" y="12737"/>
                  </a:lnTo>
                  <a:cubicBezTo>
                    <a:pt x="0" y="5703"/>
                    <a:pt x="5703" y="0"/>
                    <a:pt x="12737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7517670" cy="4079075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1091486" y="2786954"/>
            <a:ext cx="3678117" cy="5234244"/>
          </a:xfrm>
          <a:custGeom>
            <a:avLst/>
            <a:gdLst/>
            <a:ahLst/>
            <a:cxnLst/>
            <a:rect l="l" t="t" r="r" b="b"/>
            <a:pathLst>
              <a:path w="3678117" h="5234244">
                <a:moveTo>
                  <a:pt x="0" y="0"/>
                </a:moveTo>
                <a:lnTo>
                  <a:pt x="3678117" y="0"/>
                </a:lnTo>
                <a:lnTo>
                  <a:pt x="3678117" y="5234243"/>
                </a:lnTo>
                <a:lnTo>
                  <a:pt x="0" y="523424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664108" y="182245"/>
            <a:ext cx="14959783" cy="1597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40"/>
              </a:lnSpc>
            </a:pPr>
            <a:r>
              <a:rPr lang="en-US" sz="46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ACCUEILLIR CHACUN COMME UNE RICHESSE</a:t>
            </a:r>
          </a:p>
          <a:p>
            <a:pPr algn="ctr">
              <a:lnSpc>
                <a:spcPts val="6440"/>
              </a:lnSpc>
            </a:pPr>
            <a:endParaRPr lang="en-US" sz="4600" b="1">
              <a:solidFill>
                <a:srgbClr val="000000"/>
              </a:solidFill>
              <a:latin typeface="Playpen Sans Medium"/>
              <a:ea typeface="Playpen Sans Medium"/>
              <a:cs typeface="Playpen Sans Medium"/>
              <a:sym typeface="Playpen Sans Medium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6049291" y="2578868"/>
            <a:ext cx="11975560" cy="60471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30"/>
              </a:lnSpc>
              <a:spcBef>
                <a:spcPct val="0"/>
              </a:spcBef>
            </a:pPr>
            <a:r>
              <a:rPr lang="en-US" sz="3100" b="1" u="sng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Enjeux éducatifs</a:t>
            </a:r>
          </a:p>
          <a:p>
            <a:pPr algn="l">
              <a:lnSpc>
                <a:spcPts val="4030"/>
              </a:lnSpc>
              <a:spcBef>
                <a:spcPct val="0"/>
              </a:spcBef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· Accueillir chaque personne telle qu’elle est</a:t>
            </a:r>
          </a:p>
          <a:p>
            <a:pPr algn="l">
              <a:lnSpc>
                <a:spcPts val="4030"/>
              </a:lnSpc>
              <a:spcBef>
                <a:spcPct val="0"/>
              </a:spcBef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· Porter une attention particulière aux élèves en situation de handicap</a:t>
            </a:r>
          </a:p>
          <a:p>
            <a:pPr algn="l">
              <a:lnSpc>
                <a:spcPts val="4030"/>
              </a:lnSpc>
              <a:spcBef>
                <a:spcPct val="0"/>
              </a:spcBef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· Favoriser l’inclusion et le respect des différences</a:t>
            </a:r>
          </a:p>
          <a:p>
            <a:pPr algn="l">
              <a:lnSpc>
                <a:spcPts val="4030"/>
              </a:lnSpc>
              <a:spcBef>
                <a:spcPct val="0"/>
              </a:spcBef>
            </a:pPr>
            <a:r>
              <a:rPr lang="en-US" sz="3100" b="1" u="sng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Exemples de mise en œuvre</a:t>
            </a:r>
          </a:p>
          <a:p>
            <a:pPr algn="l">
              <a:lnSpc>
                <a:spcPts val="4030"/>
              </a:lnSpc>
              <a:spcBef>
                <a:spcPct val="0"/>
              </a:spcBef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· Parcours d’accueil attentif des nouveaux élèves et familles</a:t>
            </a:r>
          </a:p>
          <a:p>
            <a:pPr algn="l">
              <a:lnSpc>
                <a:spcPts val="4030"/>
              </a:lnSpc>
              <a:spcBef>
                <a:spcPct val="0"/>
              </a:spcBef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· Dispositif Soleil en maternelle</a:t>
            </a:r>
          </a:p>
          <a:p>
            <a:pPr algn="l">
              <a:lnSpc>
                <a:spcPts val="4030"/>
              </a:lnSpc>
              <a:spcBef>
                <a:spcPct val="0"/>
              </a:spcBef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· Accompagnement personnalisé des élèves en difficulté</a:t>
            </a:r>
          </a:p>
          <a:p>
            <a:pPr algn="l">
              <a:lnSpc>
                <a:spcPts val="4030"/>
              </a:lnSpc>
              <a:spcBef>
                <a:spcPct val="0"/>
              </a:spcBef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· Présence de deux enseignants spécialisés dans l’établissement</a:t>
            </a:r>
          </a:p>
          <a:p>
            <a:pPr algn="l">
              <a:lnSpc>
                <a:spcPts val="4030"/>
              </a:lnSpc>
              <a:spcBef>
                <a:spcPct val="0"/>
              </a:spcBef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· Sensibilisation à l’interculturalité et au dialogue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EB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84525" y="646138"/>
            <a:ext cx="20212861" cy="8994723"/>
          </a:xfrm>
          <a:custGeom>
            <a:avLst/>
            <a:gdLst/>
            <a:ahLst/>
            <a:cxnLst/>
            <a:rect l="l" t="t" r="r" b="b"/>
            <a:pathLst>
              <a:path w="20212861" h="8994723">
                <a:moveTo>
                  <a:pt x="0" y="0"/>
                </a:moveTo>
                <a:lnTo>
                  <a:pt x="20212861" y="0"/>
                </a:lnTo>
                <a:lnTo>
                  <a:pt x="20212861" y="8994724"/>
                </a:lnTo>
                <a:lnTo>
                  <a:pt x="0" y="89947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1028700"/>
            <a:ext cx="18288000" cy="8229600"/>
            <a:chOff x="0" y="0"/>
            <a:chExt cx="12246308" cy="55108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246308" cy="5510838"/>
            </a:xfrm>
            <a:custGeom>
              <a:avLst/>
              <a:gdLst/>
              <a:ahLst/>
              <a:cxnLst/>
              <a:rect l="l" t="t" r="r" b="b"/>
              <a:pathLst>
                <a:path w="12246308" h="5510838">
                  <a:moveTo>
                    <a:pt x="0" y="0"/>
                  </a:moveTo>
                  <a:lnTo>
                    <a:pt x="12246308" y="0"/>
                  </a:lnTo>
                  <a:lnTo>
                    <a:pt x="12246308" y="5510838"/>
                  </a:lnTo>
                  <a:lnTo>
                    <a:pt x="0" y="551083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2246308" cy="5520363"/>
            </a:xfrm>
            <a:prstGeom prst="rect">
              <a:avLst/>
            </a:prstGeom>
          </p:spPr>
          <p:txBody>
            <a:bodyPr lIns="27187" tIns="27187" rIns="27187" bIns="27187" rtlCol="0" anchor="ctr"/>
            <a:lstStyle/>
            <a:p>
              <a:pPr algn="ctr">
                <a:lnSpc>
                  <a:spcPts val="741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2322762" y="1028700"/>
            <a:ext cx="23390587" cy="8224442"/>
            <a:chOff x="0" y="0"/>
            <a:chExt cx="31187449" cy="1096592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040482" cy="10965922"/>
            </a:xfrm>
            <a:custGeom>
              <a:avLst/>
              <a:gdLst/>
              <a:ahLst/>
              <a:cxnLst/>
              <a:rect l="l" t="t" r="r" b="b"/>
              <a:pathLst>
                <a:path w="11040482" h="10965922">
                  <a:moveTo>
                    <a:pt x="0" y="0"/>
                  </a:moveTo>
                  <a:lnTo>
                    <a:pt x="11040482" y="0"/>
                  </a:lnTo>
                  <a:lnTo>
                    <a:pt x="11040482" y="10965922"/>
                  </a:lnTo>
                  <a:lnTo>
                    <a:pt x="0" y="109659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41305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11031548" y="0"/>
              <a:ext cx="10077951" cy="10965922"/>
            </a:xfrm>
            <a:custGeom>
              <a:avLst/>
              <a:gdLst/>
              <a:ahLst/>
              <a:cxnLst/>
              <a:rect l="l" t="t" r="r" b="b"/>
              <a:pathLst>
                <a:path w="10077951" h="10965922">
                  <a:moveTo>
                    <a:pt x="0" y="0"/>
                  </a:moveTo>
                  <a:lnTo>
                    <a:pt x="10077951" y="0"/>
                  </a:lnTo>
                  <a:lnTo>
                    <a:pt x="10077951" y="10965922"/>
                  </a:lnTo>
                  <a:lnTo>
                    <a:pt x="0" y="109659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9550" b="-41305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21109499" y="0"/>
              <a:ext cx="10077951" cy="10965922"/>
            </a:xfrm>
            <a:custGeom>
              <a:avLst/>
              <a:gdLst/>
              <a:ahLst/>
              <a:cxnLst/>
              <a:rect l="l" t="t" r="r" b="b"/>
              <a:pathLst>
                <a:path w="10077951" h="10965922">
                  <a:moveTo>
                    <a:pt x="0" y="0"/>
                  </a:moveTo>
                  <a:lnTo>
                    <a:pt x="10077950" y="0"/>
                  </a:lnTo>
                  <a:lnTo>
                    <a:pt x="10077950" y="10965922"/>
                  </a:lnTo>
                  <a:lnTo>
                    <a:pt x="0" y="109659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9550" b="-41305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2386566" y="223836"/>
            <a:ext cx="13971931" cy="1482442"/>
            <a:chOff x="0" y="0"/>
            <a:chExt cx="8640341" cy="91675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640342" cy="916752"/>
            </a:xfrm>
            <a:custGeom>
              <a:avLst/>
              <a:gdLst/>
              <a:ahLst/>
              <a:cxnLst/>
              <a:rect l="l" t="t" r="r" b="b"/>
              <a:pathLst>
                <a:path w="8640342" h="916752">
                  <a:moveTo>
                    <a:pt x="11082" y="0"/>
                  </a:moveTo>
                  <a:lnTo>
                    <a:pt x="8629259" y="0"/>
                  </a:lnTo>
                  <a:cubicBezTo>
                    <a:pt x="8635380" y="0"/>
                    <a:pt x="8640342" y="4962"/>
                    <a:pt x="8640342" y="11082"/>
                  </a:cubicBezTo>
                  <a:lnTo>
                    <a:pt x="8640342" y="905670"/>
                  </a:lnTo>
                  <a:cubicBezTo>
                    <a:pt x="8640342" y="908610"/>
                    <a:pt x="8639174" y="911428"/>
                    <a:pt x="8637096" y="913507"/>
                  </a:cubicBezTo>
                  <a:cubicBezTo>
                    <a:pt x="8635017" y="915585"/>
                    <a:pt x="8632199" y="916752"/>
                    <a:pt x="8629259" y="916752"/>
                  </a:cubicBezTo>
                  <a:lnTo>
                    <a:pt x="11082" y="916752"/>
                  </a:lnTo>
                  <a:cubicBezTo>
                    <a:pt x="4962" y="916752"/>
                    <a:pt x="0" y="911791"/>
                    <a:pt x="0" y="905670"/>
                  </a:cubicBezTo>
                  <a:lnTo>
                    <a:pt x="0" y="11082"/>
                  </a:lnTo>
                  <a:cubicBezTo>
                    <a:pt x="0" y="8143"/>
                    <a:pt x="1168" y="5324"/>
                    <a:pt x="3246" y="3246"/>
                  </a:cubicBezTo>
                  <a:cubicBezTo>
                    <a:pt x="5324" y="1168"/>
                    <a:pt x="8143" y="0"/>
                    <a:pt x="11082" y="0"/>
                  </a:cubicBezTo>
                  <a:close/>
                </a:path>
              </a:pathLst>
            </a:custGeom>
            <a:solidFill>
              <a:srgbClr val="FCC2B0"/>
            </a:solidFill>
            <a:ln cap="sq">
              <a:noFill/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8640341" cy="935802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476698" y="2646271"/>
            <a:ext cx="4812000" cy="5589923"/>
            <a:chOff x="0" y="0"/>
            <a:chExt cx="2975775" cy="345684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975775" cy="3456848"/>
            </a:xfrm>
            <a:custGeom>
              <a:avLst/>
              <a:gdLst/>
              <a:ahLst/>
              <a:cxnLst/>
              <a:rect l="l" t="t" r="r" b="b"/>
              <a:pathLst>
                <a:path w="2975775" h="3456848">
                  <a:moveTo>
                    <a:pt x="32178" y="0"/>
                  </a:moveTo>
                  <a:lnTo>
                    <a:pt x="2943597" y="0"/>
                  </a:lnTo>
                  <a:cubicBezTo>
                    <a:pt x="2952131" y="0"/>
                    <a:pt x="2960316" y="3390"/>
                    <a:pt x="2966350" y="9425"/>
                  </a:cubicBezTo>
                  <a:cubicBezTo>
                    <a:pt x="2972385" y="15459"/>
                    <a:pt x="2975775" y="23644"/>
                    <a:pt x="2975775" y="32178"/>
                  </a:cubicBezTo>
                  <a:lnTo>
                    <a:pt x="2975775" y="3424671"/>
                  </a:lnTo>
                  <a:cubicBezTo>
                    <a:pt x="2975775" y="3433205"/>
                    <a:pt x="2972385" y="3441389"/>
                    <a:pt x="2966350" y="3447424"/>
                  </a:cubicBezTo>
                  <a:cubicBezTo>
                    <a:pt x="2960316" y="3453458"/>
                    <a:pt x="2952131" y="3456848"/>
                    <a:pt x="2943597" y="3456848"/>
                  </a:cubicBezTo>
                  <a:lnTo>
                    <a:pt x="32178" y="3456848"/>
                  </a:lnTo>
                  <a:cubicBezTo>
                    <a:pt x="23644" y="3456848"/>
                    <a:pt x="15459" y="3453458"/>
                    <a:pt x="9425" y="3447424"/>
                  </a:cubicBezTo>
                  <a:cubicBezTo>
                    <a:pt x="3390" y="3441389"/>
                    <a:pt x="0" y="3433205"/>
                    <a:pt x="0" y="3424671"/>
                  </a:cubicBezTo>
                  <a:lnTo>
                    <a:pt x="0" y="32178"/>
                  </a:lnTo>
                  <a:cubicBezTo>
                    <a:pt x="0" y="23644"/>
                    <a:pt x="3390" y="15459"/>
                    <a:pt x="9425" y="9425"/>
                  </a:cubicBezTo>
                  <a:cubicBezTo>
                    <a:pt x="15459" y="3390"/>
                    <a:pt x="23644" y="0"/>
                    <a:pt x="32178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2975775" cy="3475898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5868345" y="2452304"/>
            <a:ext cx="12156506" cy="5977857"/>
            <a:chOff x="0" y="0"/>
            <a:chExt cx="7517670" cy="369674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517670" cy="3696749"/>
            </a:xfrm>
            <a:custGeom>
              <a:avLst/>
              <a:gdLst/>
              <a:ahLst/>
              <a:cxnLst/>
              <a:rect l="l" t="t" r="r" b="b"/>
              <a:pathLst>
                <a:path w="7517670" h="3696749">
                  <a:moveTo>
                    <a:pt x="12737" y="0"/>
                  </a:moveTo>
                  <a:lnTo>
                    <a:pt x="7504933" y="0"/>
                  </a:lnTo>
                  <a:cubicBezTo>
                    <a:pt x="7511967" y="0"/>
                    <a:pt x="7517670" y="5703"/>
                    <a:pt x="7517670" y="12737"/>
                  </a:cubicBezTo>
                  <a:lnTo>
                    <a:pt x="7517670" y="3684012"/>
                  </a:lnTo>
                  <a:cubicBezTo>
                    <a:pt x="7517670" y="3691046"/>
                    <a:pt x="7511967" y="3696749"/>
                    <a:pt x="7504933" y="3696749"/>
                  </a:cubicBezTo>
                  <a:lnTo>
                    <a:pt x="12737" y="3696749"/>
                  </a:lnTo>
                  <a:cubicBezTo>
                    <a:pt x="5703" y="3696749"/>
                    <a:pt x="0" y="3691046"/>
                    <a:pt x="0" y="3684012"/>
                  </a:cubicBezTo>
                  <a:lnTo>
                    <a:pt x="0" y="12737"/>
                  </a:lnTo>
                  <a:cubicBezTo>
                    <a:pt x="0" y="5703"/>
                    <a:pt x="5703" y="0"/>
                    <a:pt x="12737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7517670" cy="3715799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664108" y="523414"/>
            <a:ext cx="14959783" cy="788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40"/>
              </a:lnSpc>
            </a:pPr>
            <a:r>
              <a:rPr lang="en-US" sz="46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 DANS NOTRE ÉCOLE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996382" y="2679979"/>
            <a:ext cx="11900433" cy="4864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Accueil de tous les élèves quelles que soient leur origine et leur religion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Accueil des élèves à besoins particuliers (classe soleil et étoile)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Stage de réussite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Inclusion dans les classes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Formation des enseignants à la différence</a:t>
            </a:r>
          </a:p>
          <a:p>
            <a:pPr algn="l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Classe multi-niveaux en maternelle avec le respect du rythme de l’enfant</a:t>
            </a:r>
          </a:p>
        </p:txBody>
      </p:sp>
      <p:sp>
        <p:nvSpPr>
          <p:cNvPr id="21" name="Freeform 21"/>
          <p:cNvSpPr/>
          <p:nvPr/>
        </p:nvSpPr>
        <p:spPr>
          <a:xfrm>
            <a:off x="1043639" y="2824111"/>
            <a:ext cx="3678117" cy="5234244"/>
          </a:xfrm>
          <a:custGeom>
            <a:avLst/>
            <a:gdLst/>
            <a:ahLst/>
            <a:cxnLst/>
            <a:rect l="l" t="t" r="r" b="b"/>
            <a:pathLst>
              <a:path w="3678117" h="5234244">
                <a:moveTo>
                  <a:pt x="0" y="0"/>
                </a:moveTo>
                <a:lnTo>
                  <a:pt x="3678117" y="0"/>
                </a:lnTo>
                <a:lnTo>
                  <a:pt x="3678117" y="5234244"/>
                </a:lnTo>
                <a:lnTo>
                  <a:pt x="0" y="52342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EB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84525" y="646138"/>
            <a:ext cx="20212861" cy="8994723"/>
          </a:xfrm>
          <a:custGeom>
            <a:avLst/>
            <a:gdLst/>
            <a:ahLst/>
            <a:cxnLst/>
            <a:rect l="l" t="t" r="r" b="b"/>
            <a:pathLst>
              <a:path w="20212861" h="8994723">
                <a:moveTo>
                  <a:pt x="0" y="0"/>
                </a:moveTo>
                <a:lnTo>
                  <a:pt x="20212861" y="0"/>
                </a:lnTo>
                <a:lnTo>
                  <a:pt x="20212861" y="8994724"/>
                </a:lnTo>
                <a:lnTo>
                  <a:pt x="0" y="89947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1028700"/>
            <a:ext cx="18288000" cy="8229600"/>
            <a:chOff x="0" y="0"/>
            <a:chExt cx="12246308" cy="55108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246308" cy="5510838"/>
            </a:xfrm>
            <a:custGeom>
              <a:avLst/>
              <a:gdLst/>
              <a:ahLst/>
              <a:cxnLst/>
              <a:rect l="l" t="t" r="r" b="b"/>
              <a:pathLst>
                <a:path w="12246308" h="5510838">
                  <a:moveTo>
                    <a:pt x="0" y="0"/>
                  </a:moveTo>
                  <a:lnTo>
                    <a:pt x="12246308" y="0"/>
                  </a:lnTo>
                  <a:lnTo>
                    <a:pt x="12246308" y="5510838"/>
                  </a:lnTo>
                  <a:lnTo>
                    <a:pt x="0" y="551083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2246308" cy="5520363"/>
            </a:xfrm>
            <a:prstGeom prst="rect">
              <a:avLst/>
            </a:prstGeom>
          </p:spPr>
          <p:txBody>
            <a:bodyPr lIns="27187" tIns="27187" rIns="27187" bIns="27187" rtlCol="0" anchor="ctr"/>
            <a:lstStyle/>
            <a:p>
              <a:pPr algn="ctr">
                <a:lnSpc>
                  <a:spcPts val="741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3561361" y="1028700"/>
            <a:ext cx="24629186" cy="8659950"/>
            <a:chOff x="0" y="0"/>
            <a:chExt cx="32838915" cy="115466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625107" cy="11546600"/>
            </a:xfrm>
            <a:custGeom>
              <a:avLst/>
              <a:gdLst/>
              <a:ahLst/>
              <a:cxnLst/>
              <a:rect l="l" t="t" r="r" b="b"/>
              <a:pathLst>
                <a:path w="11625107" h="11546600">
                  <a:moveTo>
                    <a:pt x="0" y="0"/>
                  </a:moveTo>
                  <a:lnTo>
                    <a:pt x="11625107" y="0"/>
                  </a:lnTo>
                  <a:lnTo>
                    <a:pt x="11625107" y="11546600"/>
                  </a:lnTo>
                  <a:lnTo>
                    <a:pt x="0" y="11546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41305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11615700" y="0"/>
              <a:ext cx="10611607" cy="11546600"/>
            </a:xfrm>
            <a:custGeom>
              <a:avLst/>
              <a:gdLst/>
              <a:ahLst/>
              <a:cxnLst/>
              <a:rect l="l" t="t" r="r" b="b"/>
              <a:pathLst>
                <a:path w="10611607" h="11546600">
                  <a:moveTo>
                    <a:pt x="0" y="0"/>
                  </a:moveTo>
                  <a:lnTo>
                    <a:pt x="10611607" y="0"/>
                  </a:lnTo>
                  <a:lnTo>
                    <a:pt x="10611607" y="11546600"/>
                  </a:lnTo>
                  <a:lnTo>
                    <a:pt x="0" y="11546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9550" b="-41305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22227307" y="0"/>
              <a:ext cx="10611607" cy="11546600"/>
            </a:xfrm>
            <a:custGeom>
              <a:avLst/>
              <a:gdLst/>
              <a:ahLst/>
              <a:cxnLst/>
              <a:rect l="l" t="t" r="r" b="b"/>
              <a:pathLst>
                <a:path w="10611607" h="11546600">
                  <a:moveTo>
                    <a:pt x="0" y="0"/>
                  </a:moveTo>
                  <a:lnTo>
                    <a:pt x="10611608" y="0"/>
                  </a:lnTo>
                  <a:lnTo>
                    <a:pt x="10611608" y="11546600"/>
                  </a:lnTo>
                  <a:lnTo>
                    <a:pt x="0" y="11546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9550" b="-41305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2158035" y="272272"/>
            <a:ext cx="13971931" cy="1482442"/>
            <a:chOff x="0" y="0"/>
            <a:chExt cx="8640341" cy="91675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640342" cy="916752"/>
            </a:xfrm>
            <a:custGeom>
              <a:avLst/>
              <a:gdLst/>
              <a:ahLst/>
              <a:cxnLst/>
              <a:rect l="l" t="t" r="r" b="b"/>
              <a:pathLst>
                <a:path w="8640342" h="916752">
                  <a:moveTo>
                    <a:pt x="11082" y="0"/>
                  </a:moveTo>
                  <a:lnTo>
                    <a:pt x="8629259" y="0"/>
                  </a:lnTo>
                  <a:cubicBezTo>
                    <a:pt x="8635380" y="0"/>
                    <a:pt x="8640342" y="4962"/>
                    <a:pt x="8640342" y="11082"/>
                  </a:cubicBezTo>
                  <a:lnTo>
                    <a:pt x="8640342" y="905670"/>
                  </a:lnTo>
                  <a:cubicBezTo>
                    <a:pt x="8640342" y="908610"/>
                    <a:pt x="8639174" y="911428"/>
                    <a:pt x="8637096" y="913507"/>
                  </a:cubicBezTo>
                  <a:cubicBezTo>
                    <a:pt x="8635017" y="915585"/>
                    <a:pt x="8632199" y="916752"/>
                    <a:pt x="8629259" y="916752"/>
                  </a:cubicBezTo>
                  <a:lnTo>
                    <a:pt x="11082" y="916752"/>
                  </a:lnTo>
                  <a:cubicBezTo>
                    <a:pt x="4962" y="916752"/>
                    <a:pt x="0" y="911791"/>
                    <a:pt x="0" y="905670"/>
                  </a:cubicBezTo>
                  <a:lnTo>
                    <a:pt x="0" y="11082"/>
                  </a:lnTo>
                  <a:cubicBezTo>
                    <a:pt x="0" y="8143"/>
                    <a:pt x="1168" y="5324"/>
                    <a:pt x="3246" y="3246"/>
                  </a:cubicBezTo>
                  <a:cubicBezTo>
                    <a:pt x="5324" y="1168"/>
                    <a:pt x="8143" y="0"/>
                    <a:pt x="11082" y="0"/>
                  </a:cubicBezTo>
                  <a:close/>
                </a:path>
              </a:pathLst>
            </a:custGeom>
            <a:solidFill>
              <a:srgbClr val="FCC2B0"/>
            </a:solidFill>
            <a:ln cap="sq">
              <a:noFill/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8640341" cy="935802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572392" y="2757757"/>
            <a:ext cx="4812000" cy="5589923"/>
            <a:chOff x="0" y="0"/>
            <a:chExt cx="2975775" cy="345684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975775" cy="3456848"/>
            </a:xfrm>
            <a:custGeom>
              <a:avLst/>
              <a:gdLst/>
              <a:ahLst/>
              <a:cxnLst/>
              <a:rect l="l" t="t" r="r" b="b"/>
              <a:pathLst>
                <a:path w="2975775" h="3456848">
                  <a:moveTo>
                    <a:pt x="32178" y="0"/>
                  </a:moveTo>
                  <a:lnTo>
                    <a:pt x="2943597" y="0"/>
                  </a:lnTo>
                  <a:cubicBezTo>
                    <a:pt x="2952131" y="0"/>
                    <a:pt x="2960316" y="3390"/>
                    <a:pt x="2966350" y="9425"/>
                  </a:cubicBezTo>
                  <a:cubicBezTo>
                    <a:pt x="2972385" y="15459"/>
                    <a:pt x="2975775" y="23644"/>
                    <a:pt x="2975775" y="32178"/>
                  </a:cubicBezTo>
                  <a:lnTo>
                    <a:pt x="2975775" y="3424671"/>
                  </a:lnTo>
                  <a:cubicBezTo>
                    <a:pt x="2975775" y="3433205"/>
                    <a:pt x="2972385" y="3441389"/>
                    <a:pt x="2966350" y="3447424"/>
                  </a:cubicBezTo>
                  <a:cubicBezTo>
                    <a:pt x="2960316" y="3453458"/>
                    <a:pt x="2952131" y="3456848"/>
                    <a:pt x="2943597" y="3456848"/>
                  </a:cubicBezTo>
                  <a:lnTo>
                    <a:pt x="32178" y="3456848"/>
                  </a:lnTo>
                  <a:cubicBezTo>
                    <a:pt x="23644" y="3456848"/>
                    <a:pt x="15459" y="3453458"/>
                    <a:pt x="9425" y="3447424"/>
                  </a:cubicBezTo>
                  <a:cubicBezTo>
                    <a:pt x="3390" y="3441389"/>
                    <a:pt x="0" y="3433205"/>
                    <a:pt x="0" y="3424671"/>
                  </a:cubicBezTo>
                  <a:lnTo>
                    <a:pt x="0" y="32178"/>
                  </a:lnTo>
                  <a:cubicBezTo>
                    <a:pt x="0" y="23644"/>
                    <a:pt x="3390" y="15459"/>
                    <a:pt x="9425" y="9425"/>
                  </a:cubicBezTo>
                  <a:cubicBezTo>
                    <a:pt x="15459" y="3390"/>
                    <a:pt x="23644" y="0"/>
                    <a:pt x="32178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2975775" cy="3475898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5828917" y="2270071"/>
            <a:ext cx="12156506" cy="6565296"/>
            <a:chOff x="0" y="0"/>
            <a:chExt cx="7517670" cy="406002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517670" cy="4060025"/>
            </a:xfrm>
            <a:custGeom>
              <a:avLst/>
              <a:gdLst/>
              <a:ahLst/>
              <a:cxnLst/>
              <a:rect l="l" t="t" r="r" b="b"/>
              <a:pathLst>
                <a:path w="7517670" h="4060025">
                  <a:moveTo>
                    <a:pt x="12737" y="0"/>
                  </a:moveTo>
                  <a:lnTo>
                    <a:pt x="7504933" y="0"/>
                  </a:lnTo>
                  <a:cubicBezTo>
                    <a:pt x="7511967" y="0"/>
                    <a:pt x="7517670" y="5703"/>
                    <a:pt x="7517670" y="12737"/>
                  </a:cubicBezTo>
                  <a:lnTo>
                    <a:pt x="7517670" y="4047288"/>
                  </a:lnTo>
                  <a:cubicBezTo>
                    <a:pt x="7517670" y="4054323"/>
                    <a:pt x="7511967" y="4060025"/>
                    <a:pt x="7504933" y="4060025"/>
                  </a:cubicBezTo>
                  <a:lnTo>
                    <a:pt x="12737" y="4060025"/>
                  </a:lnTo>
                  <a:cubicBezTo>
                    <a:pt x="5703" y="4060025"/>
                    <a:pt x="0" y="4054323"/>
                    <a:pt x="0" y="4047288"/>
                  </a:cubicBezTo>
                  <a:lnTo>
                    <a:pt x="0" y="12737"/>
                  </a:lnTo>
                  <a:cubicBezTo>
                    <a:pt x="0" y="5703"/>
                    <a:pt x="5703" y="0"/>
                    <a:pt x="12737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7517670" cy="4079075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1107481" y="2936990"/>
            <a:ext cx="3741822" cy="5231457"/>
          </a:xfrm>
          <a:custGeom>
            <a:avLst/>
            <a:gdLst/>
            <a:ahLst/>
            <a:cxnLst/>
            <a:rect l="l" t="t" r="r" b="b"/>
            <a:pathLst>
              <a:path w="3741822" h="5231457">
                <a:moveTo>
                  <a:pt x="0" y="0"/>
                </a:moveTo>
                <a:lnTo>
                  <a:pt x="3741822" y="0"/>
                </a:lnTo>
                <a:lnTo>
                  <a:pt x="3741822" y="5231457"/>
                </a:lnTo>
                <a:lnTo>
                  <a:pt x="0" y="523145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664108" y="550888"/>
            <a:ext cx="14959783" cy="788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40"/>
              </a:lnSpc>
            </a:pPr>
            <a:r>
              <a:rPr lang="en-US" sz="46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APPRENDRE À FAIRE LA PAIX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124418" y="2381740"/>
            <a:ext cx="11565504" cy="1661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2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DÉVELOPPER UNE CULTURE DU DIALOGUE , DU RESPECT ET DE LA RÉSOLUTION CONSTRUCTIVE DES CONFLITS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124418" y="4225105"/>
            <a:ext cx="11900433" cy="4864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40"/>
              </a:lnSpc>
            </a:pPr>
            <a:r>
              <a:rPr lang="en-US" sz="3100" b="1" u="sng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Enjeux éducatifs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·Développer une culture de la non-violence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·Apprendre à gérer les conflits de manière constructive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·Favoriser le vivre-ensemble</a:t>
            </a:r>
          </a:p>
          <a:p>
            <a:pPr algn="l">
              <a:lnSpc>
                <a:spcPts val="4340"/>
              </a:lnSpc>
            </a:pPr>
            <a:r>
              <a:rPr lang="en-US" sz="3100" b="1" u="sng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Exemples de mise en œuvre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·Médiation et accompagnement éducatif des conflits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·Projets favorisant la coopération entre élèves</a:t>
            </a:r>
          </a:p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·Actions éducatives autour de la citoyenneté et du respect</a:t>
            </a:r>
          </a:p>
          <a:p>
            <a:pPr algn="l">
              <a:lnSpc>
                <a:spcPts val="4340"/>
              </a:lnSpc>
              <a:spcBef>
                <a:spcPct val="0"/>
              </a:spcBef>
            </a:pPr>
            <a:endParaRPr lang="en-US" sz="3100" b="1">
              <a:solidFill>
                <a:srgbClr val="000000"/>
              </a:solidFill>
              <a:latin typeface="Playpen Sans Medium"/>
              <a:ea typeface="Playpen Sans Medium"/>
              <a:cs typeface="Playpen Sans Medium"/>
              <a:sym typeface="Playpen Sans Medium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EB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84525" y="646138"/>
            <a:ext cx="20212861" cy="8994723"/>
          </a:xfrm>
          <a:custGeom>
            <a:avLst/>
            <a:gdLst/>
            <a:ahLst/>
            <a:cxnLst/>
            <a:rect l="l" t="t" r="r" b="b"/>
            <a:pathLst>
              <a:path w="20212861" h="8994723">
                <a:moveTo>
                  <a:pt x="0" y="0"/>
                </a:moveTo>
                <a:lnTo>
                  <a:pt x="20212861" y="0"/>
                </a:lnTo>
                <a:lnTo>
                  <a:pt x="20212861" y="8994724"/>
                </a:lnTo>
                <a:lnTo>
                  <a:pt x="0" y="89947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1028700"/>
            <a:ext cx="18288000" cy="8229600"/>
            <a:chOff x="0" y="0"/>
            <a:chExt cx="12246308" cy="55108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246308" cy="5510838"/>
            </a:xfrm>
            <a:custGeom>
              <a:avLst/>
              <a:gdLst/>
              <a:ahLst/>
              <a:cxnLst/>
              <a:rect l="l" t="t" r="r" b="b"/>
              <a:pathLst>
                <a:path w="12246308" h="5510838">
                  <a:moveTo>
                    <a:pt x="0" y="0"/>
                  </a:moveTo>
                  <a:lnTo>
                    <a:pt x="12246308" y="0"/>
                  </a:lnTo>
                  <a:lnTo>
                    <a:pt x="12246308" y="5510838"/>
                  </a:lnTo>
                  <a:lnTo>
                    <a:pt x="0" y="551083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2246308" cy="5520363"/>
            </a:xfrm>
            <a:prstGeom prst="rect">
              <a:avLst/>
            </a:prstGeom>
          </p:spPr>
          <p:txBody>
            <a:bodyPr lIns="27187" tIns="27187" rIns="27187" bIns="27187" rtlCol="0" anchor="ctr"/>
            <a:lstStyle/>
            <a:p>
              <a:pPr algn="ctr">
                <a:lnSpc>
                  <a:spcPts val="741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3561361" y="1028700"/>
            <a:ext cx="24629186" cy="8659950"/>
            <a:chOff x="0" y="0"/>
            <a:chExt cx="32838915" cy="115466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625107" cy="11546600"/>
            </a:xfrm>
            <a:custGeom>
              <a:avLst/>
              <a:gdLst/>
              <a:ahLst/>
              <a:cxnLst/>
              <a:rect l="l" t="t" r="r" b="b"/>
              <a:pathLst>
                <a:path w="11625107" h="11546600">
                  <a:moveTo>
                    <a:pt x="0" y="0"/>
                  </a:moveTo>
                  <a:lnTo>
                    <a:pt x="11625107" y="0"/>
                  </a:lnTo>
                  <a:lnTo>
                    <a:pt x="11625107" y="11546600"/>
                  </a:lnTo>
                  <a:lnTo>
                    <a:pt x="0" y="11546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41305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11615700" y="0"/>
              <a:ext cx="10611607" cy="11546600"/>
            </a:xfrm>
            <a:custGeom>
              <a:avLst/>
              <a:gdLst/>
              <a:ahLst/>
              <a:cxnLst/>
              <a:rect l="l" t="t" r="r" b="b"/>
              <a:pathLst>
                <a:path w="10611607" h="11546600">
                  <a:moveTo>
                    <a:pt x="0" y="0"/>
                  </a:moveTo>
                  <a:lnTo>
                    <a:pt x="10611607" y="0"/>
                  </a:lnTo>
                  <a:lnTo>
                    <a:pt x="10611607" y="11546600"/>
                  </a:lnTo>
                  <a:lnTo>
                    <a:pt x="0" y="11546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9550" b="-41305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22227307" y="0"/>
              <a:ext cx="10611607" cy="11546600"/>
            </a:xfrm>
            <a:custGeom>
              <a:avLst/>
              <a:gdLst/>
              <a:ahLst/>
              <a:cxnLst/>
              <a:rect l="l" t="t" r="r" b="b"/>
              <a:pathLst>
                <a:path w="10611607" h="11546600">
                  <a:moveTo>
                    <a:pt x="0" y="0"/>
                  </a:moveTo>
                  <a:lnTo>
                    <a:pt x="10611608" y="0"/>
                  </a:lnTo>
                  <a:lnTo>
                    <a:pt x="10611608" y="11546600"/>
                  </a:lnTo>
                  <a:lnTo>
                    <a:pt x="0" y="11546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9550" b="-41305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2158035" y="407097"/>
            <a:ext cx="13971931" cy="1243207"/>
            <a:chOff x="0" y="0"/>
            <a:chExt cx="8640341" cy="76880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640342" cy="768808"/>
            </a:xfrm>
            <a:custGeom>
              <a:avLst/>
              <a:gdLst/>
              <a:ahLst/>
              <a:cxnLst/>
              <a:rect l="l" t="t" r="r" b="b"/>
              <a:pathLst>
                <a:path w="8640342" h="768808">
                  <a:moveTo>
                    <a:pt x="11082" y="0"/>
                  </a:moveTo>
                  <a:lnTo>
                    <a:pt x="8629259" y="0"/>
                  </a:lnTo>
                  <a:cubicBezTo>
                    <a:pt x="8635380" y="0"/>
                    <a:pt x="8640342" y="4962"/>
                    <a:pt x="8640342" y="11082"/>
                  </a:cubicBezTo>
                  <a:lnTo>
                    <a:pt x="8640342" y="757726"/>
                  </a:lnTo>
                  <a:cubicBezTo>
                    <a:pt x="8640342" y="760665"/>
                    <a:pt x="8639174" y="763484"/>
                    <a:pt x="8637096" y="765562"/>
                  </a:cubicBezTo>
                  <a:cubicBezTo>
                    <a:pt x="8635017" y="767640"/>
                    <a:pt x="8632199" y="768808"/>
                    <a:pt x="8629259" y="768808"/>
                  </a:cubicBezTo>
                  <a:lnTo>
                    <a:pt x="11082" y="768808"/>
                  </a:lnTo>
                  <a:cubicBezTo>
                    <a:pt x="4962" y="768808"/>
                    <a:pt x="0" y="763846"/>
                    <a:pt x="0" y="757726"/>
                  </a:cubicBezTo>
                  <a:lnTo>
                    <a:pt x="0" y="11082"/>
                  </a:lnTo>
                  <a:cubicBezTo>
                    <a:pt x="0" y="8143"/>
                    <a:pt x="1168" y="5324"/>
                    <a:pt x="3246" y="3246"/>
                  </a:cubicBezTo>
                  <a:cubicBezTo>
                    <a:pt x="5324" y="1168"/>
                    <a:pt x="8143" y="0"/>
                    <a:pt x="11082" y="0"/>
                  </a:cubicBezTo>
                  <a:close/>
                </a:path>
              </a:pathLst>
            </a:custGeom>
            <a:solidFill>
              <a:srgbClr val="FCC2B0"/>
            </a:solidFill>
            <a:ln cap="sq">
              <a:noFill/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8640341" cy="787858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261387" y="2674863"/>
            <a:ext cx="4563993" cy="5589923"/>
            <a:chOff x="0" y="0"/>
            <a:chExt cx="2822405" cy="345684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822405" cy="3456848"/>
            </a:xfrm>
            <a:custGeom>
              <a:avLst/>
              <a:gdLst/>
              <a:ahLst/>
              <a:cxnLst/>
              <a:rect l="l" t="t" r="r" b="b"/>
              <a:pathLst>
                <a:path w="2822405" h="3456848">
                  <a:moveTo>
                    <a:pt x="33926" y="0"/>
                  </a:moveTo>
                  <a:lnTo>
                    <a:pt x="2788479" y="0"/>
                  </a:lnTo>
                  <a:cubicBezTo>
                    <a:pt x="2797477" y="0"/>
                    <a:pt x="2806106" y="3574"/>
                    <a:pt x="2812469" y="9937"/>
                  </a:cubicBezTo>
                  <a:cubicBezTo>
                    <a:pt x="2818831" y="16299"/>
                    <a:pt x="2822405" y="24928"/>
                    <a:pt x="2822405" y="33926"/>
                  </a:cubicBezTo>
                  <a:lnTo>
                    <a:pt x="2822405" y="3422922"/>
                  </a:lnTo>
                  <a:cubicBezTo>
                    <a:pt x="2822405" y="3431920"/>
                    <a:pt x="2818831" y="3440549"/>
                    <a:pt x="2812469" y="3446912"/>
                  </a:cubicBezTo>
                  <a:cubicBezTo>
                    <a:pt x="2806106" y="3453274"/>
                    <a:pt x="2797477" y="3456848"/>
                    <a:pt x="2788479" y="3456848"/>
                  </a:cubicBezTo>
                  <a:lnTo>
                    <a:pt x="33926" y="3456848"/>
                  </a:lnTo>
                  <a:cubicBezTo>
                    <a:pt x="24928" y="3456848"/>
                    <a:pt x="16299" y="3453274"/>
                    <a:pt x="9937" y="3446912"/>
                  </a:cubicBezTo>
                  <a:cubicBezTo>
                    <a:pt x="3574" y="3440549"/>
                    <a:pt x="0" y="3431920"/>
                    <a:pt x="0" y="3422922"/>
                  </a:cubicBezTo>
                  <a:lnTo>
                    <a:pt x="0" y="33926"/>
                  </a:lnTo>
                  <a:cubicBezTo>
                    <a:pt x="0" y="24928"/>
                    <a:pt x="3574" y="16299"/>
                    <a:pt x="9937" y="9937"/>
                  </a:cubicBezTo>
                  <a:cubicBezTo>
                    <a:pt x="16299" y="3574"/>
                    <a:pt x="24928" y="0"/>
                    <a:pt x="33926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2822405" cy="3475898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5088538" y="1912791"/>
            <a:ext cx="12922057" cy="8134974"/>
            <a:chOff x="0" y="0"/>
            <a:chExt cx="7991092" cy="503072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991092" cy="5030725"/>
            </a:xfrm>
            <a:custGeom>
              <a:avLst/>
              <a:gdLst/>
              <a:ahLst/>
              <a:cxnLst/>
              <a:rect l="l" t="t" r="r" b="b"/>
              <a:pathLst>
                <a:path w="7991092" h="5030725">
                  <a:moveTo>
                    <a:pt x="11982" y="0"/>
                  </a:moveTo>
                  <a:lnTo>
                    <a:pt x="7979110" y="0"/>
                  </a:lnTo>
                  <a:cubicBezTo>
                    <a:pt x="7985727" y="0"/>
                    <a:pt x="7991092" y="5365"/>
                    <a:pt x="7991092" y="11982"/>
                  </a:cubicBezTo>
                  <a:lnTo>
                    <a:pt x="7991092" y="5018743"/>
                  </a:lnTo>
                  <a:cubicBezTo>
                    <a:pt x="7991092" y="5021921"/>
                    <a:pt x="7989829" y="5024969"/>
                    <a:pt x="7987582" y="5027216"/>
                  </a:cubicBezTo>
                  <a:cubicBezTo>
                    <a:pt x="7985335" y="5029463"/>
                    <a:pt x="7982287" y="5030725"/>
                    <a:pt x="7979110" y="5030725"/>
                  </a:cubicBezTo>
                  <a:lnTo>
                    <a:pt x="11982" y="5030725"/>
                  </a:lnTo>
                  <a:cubicBezTo>
                    <a:pt x="5365" y="5030725"/>
                    <a:pt x="0" y="5025361"/>
                    <a:pt x="0" y="5018743"/>
                  </a:cubicBezTo>
                  <a:lnTo>
                    <a:pt x="0" y="11982"/>
                  </a:lnTo>
                  <a:cubicBezTo>
                    <a:pt x="0" y="8805"/>
                    <a:pt x="1262" y="5757"/>
                    <a:pt x="3510" y="3510"/>
                  </a:cubicBezTo>
                  <a:cubicBezTo>
                    <a:pt x="5757" y="1262"/>
                    <a:pt x="8805" y="0"/>
                    <a:pt x="11982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7991092" cy="5049776"/>
            </a:xfrm>
            <a:prstGeom prst="rect">
              <a:avLst/>
            </a:prstGeom>
          </p:spPr>
          <p:txBody>
            <a:bodyPr lIns="35919" tIns="35919" rIns="35919" bIns="35919" rtlCol="0" anchor="ctr"/>
            <a:lstStyle/>
            <a:p>
              <a:pPr algn="ctr">
                <a:lnSpc>
                  <a:spcPts val="1385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672472" y="2854096"/>
            <a:ext cx="3741822" cy="5231457"/>
          </a:xfrm>
          <a:custGeom>
            <a:avLst/>
            <a:gdLst/>
            <a:ahLst/>
            <a:cxnLst/>
            <a:rect l="l" t="t" r="r" b="b"/>
            <a:pathLst>
              <a:path w="3741822" h="5231457">
                <a:moveTo>
                  <a:pt x="0" y="0"/>
                </a:moveTo>
                <a:lnTo>
                  <a:pt x="3741822" y="0"/>
                </a:lnTo>
                <a:lnTo>
                  <a:pt x="3741822" y="5231457"/>
                </a:lnTo>
                <a:lnTo>
                  <a:pt x="0" y="523145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664108" y="550888"/>
            <a:ext cx="14959783" cy="788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40"/>
              </a:lnSpc>
            </a:pPr>
            <a:r>
              <a:rPr lang="en-US" sz="46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DANS NOTRE ÉCOLE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327772" y="2164716"/>
            <a:ext cx="12443588" cy="81222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Séances d’enseignement sur les émotions</a:t>
            </a:r>
          </a:p>
          <a:p>
            <a:pPr algn="just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Le “quoi de neuf” le matin</a:t>
            </a:r>
          </a:p>
          <a:p>
            <a:pPr algn="l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Conseil de coopération en CM2</a:t>
            </a:r>
          </a:p>
          <a:p>
            <a:pPr algn="l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Construire des règles de vie avec les élèves</a:t>
            </a:r>
          </a:p>
          <a:p>
            <a:pPr algn="l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Nouveau règlement intérieur </a:t>
            </a:r>
          </a:p>
          <a:p>
            <a:pPr algn="l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Favoriser la coopération par des jeux collectifs, des travaux de groupe, exposés, spectacle, théâtre, comédie musicale.....)</a:t>
            </a:r>
          </a:p>
          <a:p>
            <a:pPr algn="l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Lecture d’album sur des thèmes comme la différence, le harcèlement, la paix</a:t>
            </a:r>
          </a:p>
          <a:p>
            <a:pPr algn="l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Journée partage ( cette année sur le thème de la paix)</a:t>
            </a:r>
          </a:p>
          <a:p>
            <a:pPr algn="l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Ecoute, dialogue avec la directrice en cas de conflits et sanctions réparatrices si besoin</a:t>
            </a:r>
          </a:p>
          <a:p>
            <a:pPr algn="l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Ateliers philosophiques avec les enfants</a:t>
            </a:r>
          </a:p>
          <a:p>
            <a:pPr algn="l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000000"/>
                </a:solidFill>
                <a:latin typeface="Playpen Sans Medium"/>
                <a:ea typeface="Playpen Sans Medium"/>
                <a:cs typeface="Playpen Sans Medium"/>
                <a:sym typeface="Playpen Sans Medium"/>
              </a:rPr>
              <a:t>Ateliers “psychodrame” en classe Etoile</a:t>
            </a:r>
          </a:p>
          <a:p>
            <a:pPr algn="l">
              <a:lnSpc>
                <a:spcPts val="4340"/>
              </a:lnSpc>
              <a:spcBef>
                <a:spcPct val="0"/>
              </a:spcBef>
            </a:pPr>
            <a:endParaRPr lang="en-US" sz="3100" b="1">
              <a:solidFill>
                <a:srgbClr val="000000"/>
              </a:solidFill>
              <a:latin typeface="Playpen Sans Medium"/>
              <a:ea typeface="Playpen Sans Medium"/>
              <a:cs typeface="Playpen Sans Medium"/>
              <a:sym typeface="Playpen Sans Medium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1243</Words>
  <Application>Microsoft Office PowerPoint</Application>
  <PresentationFormat>Personnalisé</PresentationFormat>
  <Paragraphs>164</Paragraphs>
  <Slides>20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8" baseType="lpstr">
      <vt:lpstr>Open Sans Medium Italics</vt:lpstr>
      <vt:lpstr>Open Sans Bold</vt:lpstr>
      <vt:lpstr>Open Sans Medium</vt:lpstr>
      <vt:lpstr>Calibri</vt:lpstr>
      <vt:lpstr>Playpen Sans</vt:lpstr>
      <vt:lpstr>Playpen Sans Medium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Bienvenue à l’école présentation la rentrée scolaire coloré illustré</dc:title>
  <dc:creator>Dominique Lesueur</dc:creator>
  <cp:lastModifiedBy>Dominique Lesueur</cp:lastModifiedBy>
  <cp:revision>1</cp:revision>
  <dcterms:created xsi:type="dcterms:W3CDTF">2006-08-16T00:00:00Z</dcterms:created>
  <dcterms:modified xsi:type="dcterms:W3CDTF">2026-04-10T13:50:30Z</dcterms:modified>
  <dc:identifier>DAHEyBAX6gk</dc:identifier>
</cp:coreProperties>
</file>